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6" r:id="rId22"/>
    <p:sldId id="278" r:id="rId23"/>
    <p:sldId id="279"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CE0842-6182-4EB6-8DAB-08808E206E41}" type="datetimeFigureOut">
              <a:rPr lang="es-ES" smtClean="0"/>
              <a:pPr/>
              <a:t>07/03/2018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3FE58C8-F119-4F8B-9FCB-CF0A7E1E6EA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E0842-6182-4EB6-8DAB-08808E206E41}" type="datetimeFigureOut">
              <a:rPr lang="es-ES" smtClean="0"/>
              <a:pPr/>
              <a:t>07/03/2018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E58C8-F119-4F8B-9FCB-CF0A7E1E6EA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G:\congreso%20sevilla\presentacion\normativas\normativas%2043%209.wm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56791"/>
            <a:ext cx="7772400" cy="2736305"/>
          </a:xfrm>
        </p:spPr>
        <p:txBody>
          <a:bodyPr>
            <a:noAutofit/>
          </a:bodyPr>
          <a:lstStyle/>
          <a:p>
            <a:r>
              <a:rPr lang="es-ES_tradnl" sz="3400" dirty="0" smtClean="0"/>
              <a:t>Mapa de situación </a:t>
            </a:r>
            <a:br>
              <a:rPr lang="es-ES_tradnl" sz="3400" dirty="0" smtClean="0"/>
            </a:br>
            <a:r>
              <a:rPr lang="es-ES_tradnl" sz="3400" dirty="0" smtClean="0"/>
              <a:t>de los programas de ayuda a las familias, </a:t>
            </a:r>
            <a:br>
              <a:rPr lang="es-ES_tradnl" sz="3400" dirty="0" smtClean="0"/>
            </a:br>
            <a:r>
              <a:rPr lang="es-ES_tradnl" sz="3400" dirty="0" smtClean="0"/>
              <a:t>de las comunidades autónomas. </a:t>
            </a:r>
            <a:br>
              <a:rPr lang="es-ES_tradnl" sz="3400" dirty="0" smtClean="0"/>
            </a:br>
            <a:r>
              <a:rPr lang="es-ES_tradnl" sz="3400" dirty="0" smtClean="0"/>
              <a:t> en la adquisición de material curricular.</a:t>
            </a:r>
            <a:br>
              <a:rPr lang="es-ES_tradnl" sz="3400" dirty="0" smtClean="0"/>
            </a:br>
            <a:endParaRPr lang="es-ES" sz="3400" dirty="0"/>
          </a:p>
        </p:txBody>
      </p:sp>
      <p:sp>
        <p:nvSpPr>
          <p:cNvPr id="3" name="2 Subtítulo"/>
          <p:cNvSpPr>
            <a:spLocks noGrp="1"/>
          </p:cNvSpPr>
          <p:nvPr>
            <p:ph type="subTitle" idx="1"/>
          </p:nvPr>
        </p:nvSpPr>
        <p:spPr>
          <a:xfrm>
            <a:off x="1371600" y="4941168"/>
            <a:ext cx="6400800" cy="697632"/>
          </a:xfrm>
        </p:spPr>
        <p:txBody>
          <a:bodyPr/>
          <a:lstStyle/>
          <a:p>
            <a:r>
              <a:rPr lang="es-ES_tradnl" dirty="0" smtClean="0"/>
              <a:t>Marzo de 2018</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45224"/>
            <a:ext cx="8208912" cy="100811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dirty="0"/>
              <a:t>El resto de comunidades, </a:t>
            </a:r>
            <a:r>
              <a:rPr lang="es-ES" dirty="0" smtClean="0"/>
              <a:t> utilizaban </a:t>
            </a:r>
            <a:r>
              <a:rPr lang="es-ES" dirty="0"/>
              <a:t>también el sistema de préstamo, </a:t>
            </a:r>
            <a:r>
              <a:rPr lang="es-ES" dirty="0" smtClean="0"/>
              <a:t/>
            </a:r>
            <a:br>
              <a:rPr lang="es-ES" dirty="0" smtClean="0"/>
            </a:br>
            <a:r>
              <a:rPr lang="es-ES" dirty="0" smtClean="0"/>
              <a:t>excepto </a:t>
            </a:r>
            <a:r>
              <a:rPr lang="es-ES" dirty="0"/>
              <a:t>en el país </a:t>
            </a:r>
            <a:r>
              <a:rPr lang="es-ES" dirty="0" smtClean="0"/>
              <a:t>Vasco, </a:t>
            </a:r>
            <a:r>
              <a:rPr lang="es-ES" dirty="0"/>
              <a:t>en donde el sistema de préstamo era en alquiler.</a:t>
            </a:r>
            <a:br>
              <a:rPr lang="es-ES" dirty="0"/>
            </a:br>
            <a:endParaRPr lang="es-ES" dirty="0"/>
          </a:p>
        </p:txBody>
      </p:sp>
      <p:pic>
        <p:nvPicPr>
          <p:cNvPr id="5" name="4 Marcador de posición de imagen" descr="prestamo resto.bmp"/>
          <p:cNvPicPr>
            <a:picLocks noGrp="1" noChangeAspect="1"/>
          </p:cNvPicPr>
          <p:nvPr>
            <p:ph type="pic" idx="1"/>
          </p:nvPr>
        </p:nvPicPr>
        <p:blipFill>
          <a:blip r:embed="rId2" cstate="print"/>
          <a:srcRect l="294" r="294"/>
          <a:stretch>
            <a:fillRect/>
          </a:stretch>
        </p:blipFill>
        <p:spPr>
          <a:xfrm>
            <a:off x="971600" y="260648"/>
            <a:ext cx="7344816" cy="507656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ctrTitle"/>
          </p:nvPr>
        </p:nvSpPr>
        <p:spPr>
          <a:xfrm>
            <a:off x="251520" y="1052736"/>
            <a:ext cx="8496944" cy="432048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s-ES" sz="2800" dirty="0"/>
              <a:t>En el año 2015 el gasto en libros de texto </a:t>
            </a:r>
            <a:r>
              <a:rPr lang="es-ES" sz="2800" dirty="0" smtClean="0"/>
              <a:t/>
            </a:r>
            <a:br>
              <a:rPr lang="es-ES" sz="2800" dirty="0" smtClean="0"/>
            </a:br>
            <a:r>
              <a:rPr lang="es-ES" sz="2800" dirty="0" smtClean="0"/>
              <a:t>por </a:t>
            </a:r>
            <a:r>
              <a:rPr lang="es-ES" sz="2800" dirty="0"/>
              <a:t>las comunidades autónomas para programas de ayudas, rondo los 100 millones de euros, </a:t>
            </a:r>
            <a:r>
              <a:rPr lang="es-ES" sz="2800" dirty="0" smtClean="0"/>
              <a:t/>
            </a:r>
            <a:br>
              <a:rPr lang="es-ES" sz="2800" dirty="0" smtClean="0"/>
            </a:br>
            <a:r>
              <a:rPr lang="es-ES" sz="2800" dirty="0" smtClean="0"/>
              <a:t>prácticamente </a:t>
            </a:r>
            <a:r>
              <a:rPr lang="es-ES" sz="2800" dirty="0"/>
              <a:t>un tercio de la inversión del año 2008.   </a:t>
            </a:r>
            <a:br>
              <a:rPr lang="es-ES" sz="2800" dirty="0"/>
            </a:br>
            <a:r>
              <a:rPr lang="es-ES" sz="2800" dirty="0"/>
              <a:t> </a:t>
            </a:r>
            <a:br>
              <a:rPr lang="es-ES" sz="2800" dirty="0"/>
            </a:br>
            <a:r>
              <a:rPr lang="es-ES" sz="2800" dirty="0"/>
              <a:t>Durante la última </a:t>
            </a:r>
            <a:r>
              <a:rPr lang="es-ES" sz="2800" dirty="0" smtClean="0"/>
              <a:t>década, </a:t>
            </a:r>
            <a:r>
              <a:rPr lang="es-ES" sz="2800" dirty="0"/>
              <a:t>estos dos modelos han evolucionado y cada comunidad ha ido variando y adaptando los sistemas en </a:t>
            </a:r>
            <a:r>
              <a:rPr lang="es-ES" sz="2800" dirty="0" smtClean="0"/>
              <a:t>función, principalmente, </a:t>
            </a:r>
            <a:r>
              <a:rPr lang="es-ES" sz="2800" dirty="0"/>
              <a:t>de </a:t>
            </a:r>
            <a:r>
              <a:rPr lang="es-ES" sz="2800" dirty="0" smtClean="0"/>
              <a:t>su </a:t>
            </a:r>
            <a:r>
              <a:rPr lang="es-ES" sz="2800" dirty="0"/>
              <a:t>capacidad económica </a:t>
            </a:r>
            <a:r>
              <a:rPr lang="es-ES" sz="2800" dirty="0" smtClean="0"/>
              <a:t>para </a:t>
            </a:r>
            <a:r>
              <a:rPr lang="es-ES" sz="2800" dirty="0"/>
              <a:t>acometer las ayudas.</a:t>
            </a:r>
            <a:br>
              <a:rPr lang="es-ES" sz="2800" dirty="0"/>
            </a:br>
            <a:endParaRPr lang="es-E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style>
          <a:lnRef idx="1">
            <a:schemeClr val="accent2"/>
          </a:lnRef>
          <a:fillRef idx="2">
            <a:schemeClr val="accent2"/>
          </a:fillRef>
          <a:effectRef idx="1">
            <a:schemeClr val="accent2"/>
          </a:effectRef>
          <a:fontRef idx="minor">
            <a:schemeClr val="dk1"/>
          </a:fontRef>
        </p:style>
        <p:txBody>
          <a:bodyPr/>
          <a:lstStyle/>
          <a:p>
            <a:r>
              <a:rPr lang="es-ES_tradnl" u="sng" dirty="0" smtClean="0"/>
              <a:t>Modelo  de “Préstamo</a:t>
            </a:r>
            <a:r>
              <a:rPr lang="es-ES_tradnl" dirty="0" smtClean="0"/>
              <a:t>”</a:t>
            </a:r>
            <a:endParaRPr lang="es-ES" dirty="0"/>
          </a:p>
        </p:txBody>
      </p:sp>
      <p:sp>
        <p:nvSpPr>
          <p:cNvPr id="3" name="2 Marcador de contenido"/>
          <p:cNvSpPr>
            <a:spLocks noGrp="1"/>
          </p:cNvSpPr>
          <p:nvPr>
            <p:ph idx="1"/>
          </p:nvPr>
        </p:nvSpPr>
        <p:spPr>
          <a:xfrm>
            <a:off x="457200" y="1855365"/>
            <a:ext cx="8229600" cy="4525963"/>
          </a:xfrm>
        </p:spPr>
        <p:txBody>
          <a:bodyPr>
            <a:normAutofit/>
          </a:bodyPr>
          <a:lstStyle/>
          <a:p>
            <a:r>
              <a:rPr lang="es-ES" sz="2200" dirty="0" smtClean="0"/>
              <a:t>Uso </a:t>
            </a:r>
            <a:r>
              <a:rPr lang="es-ES" sz="2200" dirty="0"/>
              <a:t>de los libros en régimen de </a:t>
            </a:r>
            <a:r>
              <a:rPr lang="es-ES" sz="2200" dirty="0" smtClean="0"/>
              <a:t>préstamo.  </a:t>
            </a:r>
            <a:r>
              <a:rPr lang="es-ES_tradnl" sz="2200" dirty="0" smtClean="0"/>
              <a:t>Los alumnos deben cuidar los libros y devolverlos al finalizar el curso.</a:t>
            </a:r>
          </a:p>
          <a:p>
            <a:r>
              <a:rPr lang="es-ES_tradnl" sz="2200" dirty="0" smtClean="0"/>
              <a:t>El valor de lote de nueva adquisición suele variar entre 80€ y 250 €, en función del curso.</a:t>
            </a:r>
          </a:p>
          <a:p>
            <a:r>
              <a:rPr lang="es-ES_tradnl" sz="2200" dirty="0" smtClean="0"/>
              <a:t>Existe un cupo de reposición que ronda el 10% anual para renovación de libros deteriorados.</a:t>
            </a:r>
          </a:p>
          <a:p>
            <a:r>
              <a:rPr lang="es-ES_tradnl" sz="2200" dirty="0" smtClean="0"/>
              <a:t>1º y 2º de Primaria se renuevan todos los años, por tratarse de materiales fungibles.</a:t>
            </a:r>
          </a:p>
          <a:p>
            <a:r>
              <a:rPr lang="es-ES_tradnl" sz="2200" dirty="0" smtClean="0"/>
              <a:t>Suele existir un anticipo a los proveedores, superior al 60% en el mes de septiembre y el resto del importe se liquida tras los tramites administrativos.</a:t>
            </a:r>
          </a:p>
          <a:p>
            <a:r>
              <a:rPr lang="es-ES_tradnl" sz="2200" dirty="0" smtClean="0"/>
              <a:t>El propietario de los libros, siempre es la administración educativa.</a:t>
            </a:r>
          </a:p>
          <a:p>
            <a:pPr lvl="1"/>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style>
          <a:lnRef idx="1">
            <a:schemeClr val="accent5"/>
          </a:lnRef>
          <a:fillRef idx="2">
            <a:schemeClr val="accent5"/>
          </a:fillRef>
          <a:effectRef idx="1">
            <a:schemeClr val="accent5"/>
          </a:effectRef>
          <a:fontRef idx="minor">
            <a:schemeClr val="dk1"/>
          </a:fontRef>
        </p:style>
        <p:txBody>
          <a:bodyPr/>
          <a:lstStyle/>
          <a:p>
            <a:r>
              <a:rPr lang="es-ES_tradnl" dirty="0" smtClean="0"/>
              <a:t>Modelo de “Ayuda directa o beca”</a:t>
            </a:r>
            <a:endParaRPr lang="es-ES" dirty="0"/>
          </a:p>
        </p:txBody>
      </p:sp>
      <p:sp>
        <p:nvSpPr>
          <p:cNvPr id="3" name="2 Marcador de contenido"/>
          <p:cNvSpPr>
            <a:spLocks noGrp="1"/>
          </p:cNvSpPr>
          <p:nvPr>
            <p:ph idx="1"/>
          </p:nvPr>
        </p:nvSpPr>
        <p:spPr>
          <a:xfrm>
            <a:off x="457200" y="1999381"/>
            <a:ext cx="8229600" cy="4525963"/>
          </a:xfrm>
        </p:spPr>
        <p:txBody>
          <a:bodyPr>
            <a:normAutofit/>
          </a:bodyPr>
          <a:lstStyle/>
          <a:p>
            <a:r>
              <a:rPr lang="es-ES_tradnl" sz="2300" dirty="0" smtClean="0"/>
              <a:t>Esta ayuda, normalmente se realiza a través de la entrega de un cheque-libro, que el beneficiario canjea en los establecimientos autorizados, los cuales posteriormente emiten las facturas a la administración educativa.</a:t>
            </a:r>
          </a:p>
          <a:p>
            <a:r>
              <a:rPr lang="es-ES_tradnl" sz="2300" dirty="0" smtClean="0"/>
              <a:t>Los beneficiarios tienen que cumplir con el perfil necesario para recibir la ayuda, que esta vinculado a la renta principalmente.</a:t>
            </a:r>
          </a:p>
          <a:p>
            <a:r>
              <a:rPr lang="es-ES_tradnl" sz="2300" dirty="0" smtClean="0"/>
              <a:t>Supone un largo tramite administrativo, que  en el caso de Aragón retrasa el pago hasta el mes de marzo o abril.</a:t>
            </a:r>
          </a:p>
          <a:p>
            <a:r>
              <a:rPr lang="es-ES_tradnl" sz="2300" dirty="0" smtClean="0"/>
              <a:t>El propietario de los libros es el alumno, ya que no debe devolverlos al finalizar el curso.</a:t>
            </a:r>
            <a:endParaRPr lang="es-ES" sz="2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ES_tradnl" dirty="0" smtClean="0"/>
              <a:t>Variantes de ambos modelos</a:t>
            </a:r>
            <a:endParaRPr lang="es-ES" dirty="0"/>
          </a:p>
        </p:txBody>
      </p:sp>
      <p:sp>
        <p:nvSpPr>
          <p:cNvPr id="3" name="2 Marcador de contenido"/>
          <p:cNvSpPr>
            <a:spLocks noGrp="1"/>
          </p:cNvSpPr>
          <p:nvPr>
            <p:ph idx="1"/>
          </p:nvPr>
        </p:nvSpPr>
        <p:spPr/>
        <p:txBody>
          <a:bodyPr>
            <a:normAutofit/>
          </a:bodyPr>
          <a:lstStyle/>
          <a:p>
            <a:endParaRPr lang="es-ES_tradnl" sz="2400" b="1" u="sng" dirty="0" smtClean="0"/>
          </a:p>
          <a:p>
            <a:r>
              <a:rPr lang="es-ES_tradnl" sz="2400" b="1" u="sng" dirty="0" smtClean="0"/>
              <a:t>SEGÚN EL TIPO DE BENEFICIARIO.</a:t>
            </a:r>
            <a:endParaRPr lang="es-ES_tradnl" sz="2400" b="1" u="sng" dirty="0"/>
          </a:p>
          <a:p>
            <a:pPr lvl="1"/>
            <a:r>
              <a:rPr lang="es-ES_tradnl" sz="2400" b="1" u="sng" dirty="0" smtClean="0"/>
              <a:t>Universal</a:t>
            </a:r>
            <a:r>
              <a:rPr lang="es-ES_tradnl" sz="2400" dirty="0" smtClean="0"/>
              <a:t>.  Cuando afecta a todo el alumnado de Primaria, Secundaria, FPB y </a:t>
            </a:r>
            <a:r>
              <a:rPr lang="es-ES_tradnl" sz="2400" dirty="0" err="1" smtClean="0"/>
              <a:t>edu</a:t>
            </a:r>
            <a:r>
              <a:rPr lang="es-ES_tradnl" sz="2400" dirty="0" smtClean="0"/>
              <a:t>. especial.</a:t>
            </a:r>
          </a:p>
          <a:p>
            <a:pPr lvl="1"/>
            <a:r>
              <a:rPr lang="es-ES_tradnl" sz="2400" b="1" u="sng" dirty="0" smtClean="0"/>
              <a:t>Por renta. </a:t>
            </a:r>
            <a:r>
              <a:rPr lang="es-ES_tradnl" sz="2400" dirty="0" smtClean="0"/>
              <a:t>Cuando los beneficiarios deben cumplir ciertos requisitos vinculados a la renta para acceder a las ayudas.</a:t>
            </a:r>
          </a:p>
          <a:p>
            <a:pPr lvl="1"/>
            <a:r>
              <a:rPr lang="es-ES_tradnl" sz="2400" b="1" u="sng" dirty="0" smtClean="0"/>
              <a:t>Por entrega de manuales.  </a:t>
            </a:r>
            <a:r>
              <a:rPr lang="es-ES_tradnl" sz="2400" dirty="0" smtClean="0"/>
              <a:t>En los últimos años se empiezan a imponer sistemas en los que el centro escolar gestiona los libros donados por los alumnos y a cambio les entrega otros para el curso siguiente.</a:t>
            </a:r>
          </a:p>
          <a:p>
            <a:pPr>
              <a:buNone/>
            </a:pPr>
            <a:endParaRPr lang="es-ES_tradnl" sz="2200" dirty="0" smtClean="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04256"/>
            <a:ext cx="8229600" cy="3773016"/>
          </a:xfrm>
        </p:spPr>
        <p:txBody>
          <a:bodyPr/>
          <a:lstStyle/>
          <a:p>
            <a:r>
              <a:rPr lang="es-ES_tradnl" sz="2400" b="1" u="sng" dirty="0" smtClean="0"/>
              <a:t>SEGÚN QUIEN REALIZA LA COMPRA</a:t>
            </a:r>
          </a:p>
          <a:p>
            <a:pPr lvl="1"/>
            <a:r>
              <a:rPr lang="es-ES_tradnl" sz="2400" b="1" u="sng" dirty="0" smtClean="0"/>
              <a:t>Gestión por parte del centro</a:t>
            </a:r>
            <a:r>
              <a:rPr lang="es-ES_tradnl" sz="2400" dirty="0" smtClean="0"/>
              <a:t>. Se suele dar en principalmente en el modelo de “préstamo”, pero también hay casos en el modelo de “ayudas directas”.  </a:t>
            </a:r>
          </a:p>
          <a:p>
            <a:pPr lvl="1"/>
            <a:r>
              <a:rPr lang="es-ES_tradnl" sz="2400" b="1" u="sng" dirty="0" smtClean="0"/>
              <a:t>Gestión por parte de las familias</a:t>
            </a:r>
            <a:r>
              <a:rPr lang="es-ES_tradnl" sz="2400" b="1" dirty="0" smtClean="0"/>
              <a:t>.  </a:t>
            </a:r>
            <a:r>
              <a:rPr lang="es-ES_tradnl" sz="2400" dirty="0" smtClean="0"/>
              <a:t>Método utilizado principalmente en el modelo de ayudas y por lo general a través del canje de un cheque. </a:t>
            </a:r>
          </a:p>
          <a:p>
            <a:pPr lvl="1"/>
            <a:endParaRPr lang="es-ES" sz="2400" dirty="0"/>
          </a:p>
        </p:txBody>
      </p:sp>
      <p:sp>
        <p:nvSpPr>
          <p:cNvPr id="4" name="1 Título"/>
          <p:cNvSpPr>
            <a:spLocks noGrp="1"/>
          </p:cNvSpPr>
          <p:nvPr>
            <p:ph type="title"/>
          </p:nvPr>
        </p:nvSpPr>
        <p:spPr>
          <a:xfrm>
            <a:off x="457200" y="629816"/>
            <a:ext cx="8229600" cy="1143000"/>
          </a:xfrm>
        </p:spPr>
        <p:style>
          <a:lnRef idx="1">
            <a:schemeClr val="accent3"/>
          </a:lnRef>
          <a:fillRef idx="2">
            <a:schemeClr val="accent3"/>
          </a:fillRef>
          <a:effectRef idx="1">
            <a:schemeClr val="accent3"/>
          </a:effectRef>
          <a:fontRef idx="minor">
            <a:schemeClr val="dk1"/>
          </a:fontRef>
        </p:style>
        <p:txBody>
          <a:bodyPr/>
          <a:lstStyle/>
          <a:p>
            <a:r>
              <a:rPr lang="es-ES_tradnl" dirty="0" smtClean="0"/>
              <a:t>Variantes de ambos modelos</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2204864"/>
            <a:ext cx="8229600" cy="3921299"/>
          </a:xfrm>
        </p:spPr>
        <p:txBody>
          <a:bodyPr/>
          <a:lstStyle/>
          <a:p>
            <a:r>
              <a:rPr lang="es-ES_tradnl" sz="2400" b="1" u="sng" dirty="0" smtClean="0"/>
              <a:t>SEGÚN QUIEN RECIBA EL IMPORTE DE LA AYUDA</a:t>
            </a:r>
          </a:p>
          <a:p>
            <a:pPr lvl="1"/>
            <a:r>
              <a:rPr lang="es-ES_tradnl" sz="2000" b="1" u="sng" dirty="0" smtClean="0"/>
              <a:t>El establecimiento autorizado</a:t>
            </a:r>
            <a:r>
              <a:rPr lang="es-ES_tradnl" sz="2000" dirty="0" smtClean="0"/>
              <a:t>. Es el sistema mas utilizado en ambos modelos.  La librería o proveedor factura a nombre del alumno o del colegio, entregando las facturas a la administración educativa.  En el caso del sistema de prestamos suele recibir un anticipo a cuenta de los libros entregados.</a:t>
            </a:r>
          </a:p>
          <a:p>
            <a:pPr lvl="1"/>
            <a:r>
              <a:rPr lang="es-ES_tradnl" sz="2000" b="1" u="sng" dirty="0" smtClean="0"/>
              <a:t>El centro escolar</a:t>
            </a:r>
            <a:r>
              <a:rPr lang="es-ES_tradnl" sz="2000" dirty="0" smtClean="0"/>
              <a:t>.  En este caso los proveedores entregan las facturas a los colegios, los cuales reciben el importe y realizan los pagos.</a:t>
            </a:r>
          </a:p>
          <a:p>
            <a:pPr lvl="1"/>
            <a:r>
              <a:rPr lang="es-ES_tradnl" sz="2000" b="1" u="sng" dirty="0" smtClean="0"/>
              <a:t>Los alumnos</a:t>
            </a:r>
            <a:r>
              <a:rPr lang="es-ES_tradnl" sz="2000" dirty="0" smtClean="0"/>
              <a:t>.  Este sistema se utiliza muy poco, ya que supone el anticipo del pago por parte de las familias</a:t>
            </a:r>
          </a:p>
          <a:p>
            <a:pPr lvl="1"/>
            <a:endParaRPr lang="es-ES" sz="2000" dirty="0"/>
          </a:p>
        </p:txBody>
      </p:sp>
      <p:sp>
        <p:nvSpPr>
          <p:cNvPr id="4" name="1 Título"/>
          <p:cNvSpPr txBox="1">
            <a:spLocks/>
          </p:cNvSpPr>
          <p:nvPr/>
        </p:nvSpPr>
        <p:spPr>
          <a:xfrm>
            <a:off x="457200" y="629816"/>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dk1"/>
                </a:solidFill>
                <a:effectLst/>
                <a:uLnTx/>
                <a:uFillTx/>
                <a:latin typeface="+mn-lt"/>
                <a:ea typeface="+mn-ea"/>
                <a:cs typeface="+mn-cs"/>
              </a:rPr>
              <a:t>Variantes de ambos modelos</a:t>
            </a:r>
            <a:endParaRPr kumimoji="0" lang="es-ES" sz="4400" b="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s-ES_tradnl" dirty="0" smtClean="0"/>
              <a:t>Ayudas a la carta</a:t>
            </a:r>
            <a:br>
              <a:rPr lang="es-ES_tradnl" dirty="0" smtClean="0"/>
            </a:br>
            <a:r>
              <a:rPr lang="es-ES_tradnl" sz="3300" dirty="0" smtClean="0"/>
              <a:t>Combina las variantes y crea tu propio modelo.</a:t>
            </a:r>
            <a:endParaRPr lang="es-ES" sz="3300" dirty="0"/>
          </a:p>
        </p:txBody>
      </p:sp>
      <p:sp>
        <p:nvSpPr>
          <p:cNvPr id="3" name="2 Marcador de contenido"/>
          <p:cNvSpPr>
            <a:spLocks noGrp="1"/>
          </p:cNvSpPr>
          <p:nvPr>
            <p:ph idx="1"/>
          </p:nvPr>
        </p:nvSpPr>
        <p:spPr/>
        <p:txBody>
          <a:bodyPr/>
          <a:lstStyle/>
          <a:p>
            <a:pPr>
              <a:buNone/>
            </a:pPr>
            <a:r>
              <a:rPr lang="es-ES_tradnl" dirty="0" smtClean="0"/>
              <a:t>Si quieres un modelo de ayudas, te lo ponemos fácil, solo tienes que combinar las variantes.</a:t>
            </a:r>
          </a:p>
          <a:p>
            <a:r>
              <a:rPr lang="es-ES_tradnl" dirty="0" smtClean="0"/>
              <a:t>Sistemas</a:t>
            </a:r>
          </a:p>
          <a:p>
            <a:r>
              <a:rPr lang="es-ES_tradnl" dirty="0" smtClean="0"/>
              <a:t>Beneficiario</a:t>
            </a:r>
          </a:p>
          <a:p>
            <a:r>
              <a:rPr lang="es-ES_tradnl" dirty="0" smtClean="0"/>
              <a:t>Comprador</a:t>
            </a:r>
          </a:p>
          <a:p>
            <a:r>
              <a:rPr lang="es-ES_tradnl" dirty="0" smtClean="0"/>
              <a:t>Quien recibe la ayuda</a:t>
            </a:r>
          </a:p>
          <a:p>
            <a:pPr>
              <a:buNone/>
            </a:pPr>
            <a:r>
              <a:rPr lang="es-ES_tradnl" dirty="0" smtClean="0"/>
              <a:t>Tienes múltiples combinaciones, seguro que alguna te satisface.</a:t>
            </a:r>
          </a:p>
          <a:p>
            <a:pPr>
              <a:buNone/>
            </a:pPr>
            <a:endParaRPr lang="es-ES_tradnl" dirty="0" smtClean="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ES_tradnl" dirty="0" smtClean="0"/>
              <a:t>Modelo de préstamo</a:t>
            </a:r>
            <a:endParaRPr lang="es-ES" dirty="0"/>
          </a:p>
        </p:txBody>
      </p:sp>
      <p:sp>
        <p:nvSpPr>
          <p:cNvPr id="3" name="2 Marcador de contenido"/>
          <p:cNvSpPr>
            <a:spLocks noGrp="1"/>
          </p:cNvSpPr>
          <p:nvPr>
            <p:ph idx="1"/>
          </p:nvPr>
        </p:nvSpPr>
        <p:spPr>
          <a:xfrm>
            <a:off x="457200" y="1600200"/>
            <a:ext cx="8229600" cy="4997152"/>
          </a:xfrm>
        </p:spPr>
        <p:txBody>
          <a:bodyPr>
            <a:normAutofit/>
          </a:bodyPr>
          <a:lstStyle/>
          <a:p>
            <a:r>
              <a:rPr lang="es-ES_tradnl" sz="2600" b="1" u="sng" dirty="0" smtClean="0"/>
              <a:t>Universal</a:t>
            </a:r>
          </a:p>
          <a:p>
            <a:r>
              <a:rPr lang="es-ES_tradnl" sz="2400" dirty="0" smtClean="0"/>
              <a:t>El pago lo realiza la </a:t>
            </a:r>
            <a:r>
              <a:rPr lang="es-ES_tradnl" sz="2400" dirty="0" err="1" smtClean="0"/>
              <a:t>admón</a:t>
            </a:r>
            <a:r>
              <a:rPr lang="es-ES_tradnl" sz="2400" b="1" u="sng" dirty="0" smtClean="0"/>
              <a:t> al proveedor</a:t>
            </a:r>
            <a:r>
              <a:rPr lang="es-ES_tradnl" sz="2400" dirty="0" smtClean="0"/>
              <a:t>.</a:t>
            </a:r>
          </a:p>
          <a:p>
            <a:r>
              <a:rPr lang="es-ES_tradnl" sz="2400" b="1" u="sng" dirty="0" smtClean="0"/>
              <a:t>Compra alumno </a:t>
            </a:r>
            <a:r>
              <a:rPr lang="es-ES_tradnl" sz="2400" dirty="0" smtClean="0"/>
              <a:t>mediante cheque libro y el colegio gestiona la reposición.</a:t>
            </a:r>
          </a:p>
          <a:p>
            <a:pPr lvl="1"/>
            <a:r>
              <a:rPr lang="es-ES_tradnl" sz="2400" dirty="0" smtClean="0"/>
              <a:t>Andalucía</a:t>
            </a:r>
          </a:p>
          <a:p>
            <a:pPr lvl="1"/>
            <a:r>
              <a:rPr lang="es-ES_tradnl" sz="2400" dirty="0" smtClean="0"/>
              <a:t>Navarra</a:t>
            </a:r>
          </a:p>
          <a:p>
            <a:pPr lvl="1"/>
            <a:r>
              <a:rPr lang="es-ES_tradnl" sz="2400" dirty="0" smtClean="0"/>
              <a:t>Comunidad Valenciana</a:t>
            </a:r>
          </a:p>
          <a:p>
            <a:r>
              <a:rPr lang="es-ES_tradnl" sz="2400" b="1" u="sng" dirty="0" smtClean="0"/>
              <a:t>La compra de todo la gestiona el centro escolar</a:t>
            </a:r>
            <a:endParaRPr lang="es-ES_tradnl" sz="2400" dirty="0" smtClean="0"/>
          </a:p>
          <a:p>
            <a:pPr lvl="1"/>
            <a:r>
              <a:rPr lang="es-ES_tradnl" sz="2400" dirty="0" smtClean="0"/>
              <a:t>Canarias</a:t>
            </a:r>
          </a:p>
          <a:p>
            <a:pPr lvl="1"/>
            <a:r>
              <a:rPr lang="es-ES_tradnl" sz="2400" dirty="0" smtClean="0"/>
              <a:t>Melilla</a:t>
            </a:r>
          </a:p>
          <a:p>
            <a:pPr lvl="1"/>
            <a:r>
              <a:rPr lang="es-ES_tradnl" sz="2400" dirty="0" smtClean="0"/>
              <a:t>Ceuta       </a:t>
            </a:r>
            <a:r>
              <a:rPr lang="es-ES_tradnl" sz="1800" dirty="0" smtClean="0">
                <a:solidFill>
                  <a:srgbClr val="FF0000"/>
                </a:solidFill>
              </a:rPr>
              <a:t>(Normativa, pendiente de publicar)</a:t>
            </a:r>
          </a:p>
          <a:p>
            <a:pPr lvl="1"/>
            <a:endParaRPr lang="es-ES_tradnl" sz="2600" dirty="0" smtClean="0"/>
          </a:p>
          <a:p>
            <a:pPr lvl="1"/>
            <a:endParaRPr lang="es-ES_tradnl" sz="2600" dirty="0" smtClean="0"/>
          </a:p>
          <a:p>
            <a:pPr lvl="1"/>
            <a:endParaRPr lang="es-ES_tradnl"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ES_tradnl" dirty="0" smtClean="0"/>
              <a:t>Modelo de préstamo</a:t>
            </a:r>
            <a:endParaRPr lang="es-ES" dirty="0"/>
          </a:p>
        </p:txBody>
      </p:sp>
      <p:sp>
        <p:nvSpPr>
          <p:cNvPr id="3" name="2 Marcador de contenido"/>
          <p:cNvSpPr>
            <a:spLocks noGrp="1"/>
          </p:cNvSpPr>
          <p:nvPr>
            <p:ph idx="1"/>
          </p:nvPr>
        </p:nvSpPr>
        <p:spPr/>
        <p:txBody>
          <a:bodyPr>
            <a:normAutofit lnSpcReduction="10000"/>
          </a:bodyPr>
          <a:lstStyle/>
          <a:p>
            <a:r>
              <a:rPr lang="es-ES_tradnl" b="1" u="sng" dirty="0" smtClean="0"/>
              <a:t>Según renta</a:t>
            </a:r>
          </a:p>
          <a:p>
            <a:r>
              <a:rPr lang="es-ES_tradnl" sz="2200" dirty="0" smtClean="0"/>
              <a:t>Compra gestionada </a:t>
            </a:r>
            <a:r>
              <a:rPr lang="es-ES_tradnl" sz="2200" b="1" u="sng" dirty="0" smtClean="0"/>
              <a:t>por el alumno</a:t>
            </a:r>
            <a:r>
              <a:rPr lang="es-ES_tradnl" sz="2200" dirty="0" smtClean="0"/>
              <a:t>.</a:t>
            </a:r>
          </a:p>
          <a:p>
            <a:pPr lvl="1"/>
            <a:r>
              <a:rPr lang="es-ES_tradnl" sz="2200" dirty="0" smtClean="0"/>
              <a:t>Asturias  </a:t>
            </a:r>
            <a:r>
              <a:rPr lang="es-ES_tradnl" sz="1800" dirty="0" smtClean="0"/>
              <a:t>(</a:t>
            </a:r>
            <a:r>
              <a:rPr lang="es-ES_tradnl" sz="1800" dirty="0" smtClean="0">
                <a:solidFill>
                  <a:srgbClr val="FF0000"/>
                </a:solidFill>
              </a:rPr>
              <a:t>pago directo a la familia</a:t>
            </a:r>
            <a:r>
              <a:rPr lang="es-ES_tradnl" sz="1800" dirty="0" smtClean="0"/>
              <a:t>)</a:t>
            </a:r>
          </a:p>
          <a:p>
            <a:pPr lvl="1"/>
            <a:r>
              <a:rPr lang="es-ES_tradnl" sz="2200" dirty="0" smtClean="0"/>
              <a:t>Castilla y León </a:t>
            </a:r>
            <a:r>
              <a:rPr lang="es-ES_tradnl" sz="1800" dirty="0" smtClean="0"/>
              <a:t>(</a:t>
            </a:r>
            <a:r>
              <a:rPr lang="es-ES_tradnl" sz="1800" dirty="0" smtClean="0">
                <a:solidFill>
                  <a:srgbClr val="FF0000"/>
                </a:solidFill>
              </a:rPr>
              <a:t>aunque también la puede gestionar el centro</a:t>
            </a:r>
            <a:r>
              <a:rPr lang="es-ES_tradnl" sz="1800" dirty="0" smtClean="0"/>
              <a:t>)</a:t>
            </a:r>
          </a:p>
          <a:p>
            <a:pPr lvl="1"/>
            <a:r>
              <a:rPr lang="es-ES_tradnl" sz="2200" dirty="0" smtClean="0"/>
              <a:t>Galicia</a:t>
            </a:r>
            <a:r>
              <a:rPr lang="es-ES_tradnl" sz="1800" dirty="0" smtClean="0"/>
              <a:t> </a:t>
            </a:r>
            <a:r>
              <a:rPr lang="es-ES_tradnl" sz="1800" dirty="0" smtClean="0">
                <a:solidFill>
                  <a:srgbClr val="FF0000"/>
                </a:solidFill>
              </a:rPr>
              <a:t>(a partir de 3º de Primaria)</a:t>
            </a:r>
          </a:p>
          <a:p>
            <a:pPr lvl="1"/>
            <a:r>
              <a:rPr lang="es-ES_tradnl" sz="2200" dirty="0" smtClean="0"/>
              <a:t>Aragon</a:t>
            </a:r>
            <a:r>
              <a:rPr lang="es-ES_tradnl" sz="1800" dirty="0" smtClean="0"/>
              <a:t> se incorporara a este sistema, a partir del curso 2018/2019</a:t>
            </a:r>
          </a:p>
          <a:p>
            <a:r>
              <a:rPr lang="es-ES_tradnl" sz="2200" dirty="0" smtClean="0"/>
              <a:t>Compra gestionada </a:t>
            </a:r>
            <a:r>
              <a:rPr lang="es-ES_tradnl" sz="2200" b="1" u="sng" dirty="0" smtClean="0"/>
              <a:t>por el centro escolar</a:t>
            </a:r>
          </a:p>
          <a:p>
            <a:pPr lvl="1"/>
            <a:r>
              <a:rPr lang="es-ES_tradnl" sz="2200" dirty="0" smtClean="0"/>
              <a:t>Galicia </a:t>
            </a:r>
            <a:r>
              <a:rPr lang="es-ES_tradnl" sz="1800" dirty="0" smtClean="0"/>
              <a:t>(</a:t>
            </a:r>
            <a:r>
              <a:rPr lang="es-ES_tradnl" sz="1800" dirty="0" smtClean="0">
                <a:solidFill>
                  <a:srgbClr val="FF0000"/>
                </a:solidFill>
              </a:rPr>
              <a:t>solo 1º y 2º</a:t>
            </a:r>
            <a:r>
              <a:rPr lang="es-ES_tradnl" sz="2200" dirty="0" smtClean="0"/>
              <a:t>)</a:t>
            </a:r>
          </a:p>
          <a:p>
            <a:pPr lvl="1"/>
            <a:r>
              <a:rPr lang="es-ES_tradnl" sz="2200" dirty="0" smtClean="0"/>
              <a:t>Castilla- La Mancha  </a:t>
            </a:r>
          </a:p>
          <a:p>
            <a:pPr lvl="1"/>
            <a:r>
              <a:rPr lang="es-ES_tradnl" sz="2200" dirty="0" smtClean="0"/>
              <a:t>Extremadura</a:t>
            </a:r>
          </a:p>
          <a:p>
            <a:pPr lvl="1"/>
            <a:r>
              <a:rPr lang="es-ES_tradnl" sz="2200" dirty="0" smtClean="0"/>
              <a:t>País Vasco </a:t>
            </a:r>
            <a:r>
              <a:rPr lang="es-ES_tradnl" sz="1800" dirty="0" smtClean="0"/>
              <a:t>(</a:t>
            </a:r>
            <a:r>
              <a:rPr lang="es-ES_tradnl" sz="1800" dirty="0" smtClean="0">
                <a:solidFill>
                  <a:srgbClr val="FF0000"/>
                </a:solidFill>
              </a:rPr>
              <a:t>préstamo con aportaciones económicas de la familia</a:t>
            </a:r>
            <a:r>
              <a:rPr lang="es-ES_tradnl" sz="1800" dirty="0" smtClean="0"/>
              <a:t>)</a:t>
            </a:r>
          </a:p>
          <a:p>
            <a:pPr lvl="1"/>
            <a:endParaRPr lang="es-ES_tradnl" sz="2000" dirty="0" smtClean="0"/>
          </a:p>
          <a:p>
            <a:pPr lvl="1"/>
            <a:endParaRPr lang="es-ES_tradnl" dirty="0" smtClean="0"/>
          </a:p>
          <a:p>
            <a:pPr lvl="1"/>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2204864"/>
            <a:ext cx="8229600" cy="3921299"/>
          </a:xfrm>
        </p:spPr>
        <p:txBody>
          <a:bodyPr>
            <a:normAutofit fontScale="70000" lnSpcReduction="20000"/>
          </a:bodyPr>
          <a:lstStyle/>
          <a:p>
            <a:pPr algn="just"/>
            <a:r>
              <a:rPr lang="es-ES" dirty="0"/>
              <a:t>La Ley Orgánica 2/2006, de 3 de mayo, de Educación, modificada por la Ley Orgánica 8/2013, de 9 de diciembre, para la mejora de la calidad educativa, establece en su artículo 80.1 que, con el fin de hacer efectivo el principio de igualdad en el ejercicio del derecho a la educación, las Administraciones Públicas desarrollarán las acciones de carácter compensatorio en relación con las personas, grupos y ámbitos territoriales que se encuentren en situaciones desfavorables y proveerán los recursos económicos y los apoyos precisos para ello.     Asimismo, determina en su artículo 3 que la enseñanza básica está constituida por la educación primaria y la educación secundaria obligatoria. Por otro lado, el artículo 83 contempla el establecimiento de becas y ayudas al estudio para garantizar la igualdad en el ejercicio del derecho a la educación</a:t>
            </a:r>
          </a:p>
        </p:txBody>
      </p:sp>
      <p:pic>
        <p:nvPicPr>
          <p:cNvPr id="1026" name="Picture 2"/>
          <p:cNvPicPr>
            <a:picLocks noChangeAspect="1" noChangeArrowheads="1"/>
          </p:cNvPicPr>
          <p:nvPr/>
        </p:nvPicPr>
        <p:blipFill>
          <a:blip r:embed="rId2" cstate="print"/>
          <a:srcRect/>
          <a:stretch>
            <a:fillRect/>
          </a:stretch>
        </p:blipFill>
        <p:spPr bwMode="auto">
          <a:xfrm>
            <a:off x="611560" y="548680"/>
            <a:ext cx="8067675" cy="60007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_tradnl" sz="2800" b="1" u="sng" dirty="0" smtClean="0"/>
              <a:t>Banco de libros cedidos por alumnos.</a:t>
            </a:r>
          </a:p>
          <a:p>
            <a:pPr lvl="1"/>
            <a:r>
              <a:rPr lang="es-ES_tradnl" sz="2400" dirty="0" smtClean="0"/>
              <a:t>Baleares  </a:t>
            </a:r>
            <a:r>
              <a:rPr lang="es-ES_tradnl" sz="1800" dirty="0" smtClean="0">
                <a:solidFill>
                  <a:srgbClr val="FF0000"/>
                </a:solidFill>
              </a:rPr>
              <a:t>(el gobierno autonómico  aporta unos 40€ por alumno)</a:t>
            </a:r>
          </a:p>
          <a:p>
            <a:pPr lvl="1"/>
            <a:r>
              <a:rPr lang="es-ES_tradnl" sz="2400" dirty="0" smtClean="0"/>
              <a:t>Madrid	</a:t>
            </a:r>
            <a:r>
              <a:rPr lang="es-ES_tradnl" sz="2400" dirty="0" smtClean="0">
                <a:solidFill>
                  <a:srgbClr val="FF0000"/>
                </a:solidFill>
              </a:rPr>
              <a:t> </a:t>
            </a:r>
            <a:r>
              <a:rPr lang="es-ES_tradnl" sz="1800" dirty="0" smtClean="0">
                <a:solidFill>
                  <a:srgbClr val="FF0000"/>
                </a:solidFill>
              </a:rPr>
              <a:t>(Normativa, pendiente de publicar)</a:t>
            </a:r>
          </a:p>
          <a:p>
            <a:pPr lvl="1"/>
            <a:r>
              <a:rPr lang="es-ES_tradnl" sz="2400" dirty="0" smtClean="0"/>
              <a:t>Cantabria  </a:t>
            </a:r>
            <a:r>
              <a:rPr lang="es-ES_tradnl" sz="1800" dirty="0" smtClean="0">
                <a:solidFill>
                  <a:srgbClr val="FF0000"/>
                </a:solidFill>
              </a:rPr>
              <a:t>(el gobierno autonómico, realiza aportación económica)</a:t>
            </a:r>
          </a:p>
          <a:p>
            <a:pPr lvl="1"/>
            <a:endParaRPr lang="es-ES" sz="1800" dirty="0"/>
          </a:p>
        </p:txBody>
      </p:sp>
      <p:sp>
        <p:nvSpPr>
          <p:cNvPr id="4"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ES_tradnl" dirty="0" smtClean="0"/>
              <a:t>Modelo de préstamo</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s-ES_tradnl" dirty="0" smtClean="0"/>
              <a:t>Modelo de “ayuda directa”</a:t>
            </a:r>
            <a:endParaRPr lang="es-ES" dirty="0"/>
          </a:p>
        </p:txBody>
      </p:sp>
      <p:sp>
        <p:nvSpPr>
          <p:cNvPr id="3" name="2 Marcador de contenido"/>
          <p:cNvSpPr>
            <a:spLocks noGrp="1"/>
          </p:cNvSpPr>
          <p:nvPr>
            <p:ph idx="1"/>
          </p:nvPr>
        </p:nvSpPr>
        <p:spPr>
          <a:xfrm>
            <a:off x="457200" y="1844824"/>
            <a:ext cx="8229600" cy="4281339"/>
          </a:xfrm>
        </p:spPr>
        <p:txBody>
          <a:bodyPr/>
          <a:lstStyle/>
          <a:p>
            <a:r>
              <a:rPr lang="es-ES_tradnl" dirty="0" smtClean="0"/>
              <a:t>Según renta</a:t>
            </a:r>
          </a:p>
          <a:p>
            <a:r>
              <a:rPr lang="es-ES_tradnl" sz="2400" dirty="0" smtClean="0"/>
              <a:t>Gestionan la compra los alumnos.</a:t>
            </a:r>
          </a:p>
          <a:p>
            <a:pPr lvl="1"/>
            <a:r>
              <a:rPr lang="es-ES_tradnl" sz="2400" dirty="0" smtClean="0"/>
              <a:t>Aragón</a:t>
            </a:r>
            <a:r>
              <a:rPr lang="es-ES_tradnl" dirty="0" smtClean="0"/>
              <a:t>   </a:t>
            </a:r>
            <a:r>
              <a:rPr lang="es-ES_tradnl" sz="1800" dirty="0" smtClean="0"/>
              <a:t>(</a:t>
            </a:r>
            <a:r>
              <a:rPr lang="es-ES_tradnl" sz="1800" dirty="0" smtClean="0">
                <a:solidFill>
                  <a:srgbClr val="FF0000"/>
                </a:solidFill>
              </a:rPr>
              <a:t>pago a proveedores</a:t>
            </a:r>
            <a:r>
              <a:rPr lang="es-ES_tradnl" sz="1800" dirty="0" smtClean="0"/>
              <a:t>)</a:t>
            </a:r>
          </a:p>
          <a:p>
            <a:pPr lvl="1"/>
            <a:r>
              <a:rPr lang="es-ES_tradnl" sz="2400" dirty="0" smtClean="0"/>
              <a:t>La Rioja   </a:t>
            </a:r>
            <a:r>
              <a:rPr lang="es-ES_tradnl" sz="1800" dirty="0" smtClean="0"/>
              <a:t>(</a:t>
            </a:r>
            <a:r>
              <a:rPr lang="es-ES_tradnl" sz="1800" dirty="0" smtClean="0">
                <a:solidFill>
                  <a:srgbClr val="FF0000"/>
                </a:solidFill>
              </a:rPr>
              <a:t>pago a las familias</a:t>
            </a:r>
            <a:r>
              <a:rPr lang="es-ES_tradnl" sz="1800" dirty="0" smtClean="0"/>
              <a:t>)</a:t>
            </a:r>
          </a:p>
          <a:p>
            <a:pPr lvl="1"/>
            <a:r>
              <a:rPr lang="es-ES_tradnl" sz="2400" dirty="0" smtClean="0"/>
              <a:t>Murcia   </a:t>
            </a:r>
            <a:r>
              <a:rPr lang="es-ES_tradnl" sz="1800" dirty="0" smtClean="0"/>
              <a:t> (</a:t>
            </a:r>
            <a:r>
              <a:rPr lang="es-ES_tradnl" sz="1800" dirty="0" smtClean="0">
                <a:solidFill>
                  <a:srgbClr val="FF0000"/>
                </a:solidFill>
              </a:rPr>
              <a:t>pago a las familias</a:t>
            </a:r>
            <a:r>
              <a:rPr lang="es-ES_tradnl" sz="1800" dirty="0" smtClean="0"/>
              <a:t>)</a:t>
            </a:r>
          </a:p>
          <a:p>
            <a:pPr lvl="1"/>
            <a:endParaRPr lang="es-E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posición de imagen" descr="mapa 2017.bmp"/>
          <p:cNvPicPr>
            <a:picLocks noGrp="1" noChangeAspect="1"/>
          </p:cNvPicPr>
          <p:nvPr>
            <p:ph type="pic" idx="1"/>
          </p:nvPr>
        </p:nvPicPr>
        <p:blipFill>
          <a:blip r:embed="rId2" cstate="print"/>
          <a:srcRect l="805" r="805"/>
          <a:stretch>
            <a:fillRect/>
          </a:stretch>
        </p:blipFill>
        <p:spPr>
          <a:xfrm>
            <a:off x="611559" y="260648"/>
            <a:ext cx="8160907" cy="612068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83568" y="404664"/>
            <a:ext cx="7772400" cy="1154559"/>
          </a:xfrm>
        </p:spPr>
        <p:txBody>
          <a:bodyPr/>
          <a:lstStyle/>
          <a:p>
            <a:r>
              <a:rPr lang="es-ES_tradnl" dirty="0" smtClean="0"/>
              <a:t>CONCLUSIONES</a:t>
            </a:r>
            <a:endParaRPr lang="es-ES" dirty="0"/>
          </a:p>
        </p:txBody>
      </p:sp>
      <p:sp>
        <p:nvSpPr>
          <p:cNvPr id="6" name="5 Subtítulo"/>
          <p:cNvSpPr>
            <a:spLocks noGrp="1"/>
          </p:cNvSpPr>
          <p:nvPr>
            <p:ph type="subTitle" idx="1"/>
          </p:nvPr>
        </p:nvSpPr>
        <p:spPr>
          <a:xfrm>
            <a:off x="683568" y="1484784"/>
            <a:ext cx="7992888" cy="4896544"/>
          </a:xfrm>
        </p:spPr>
        <p:txBody>
          <a:bodyPr>
            <a:normAutofit/>
          </a:bodyPr>
          <a:lstStyle/>
          <a:p>
            <a:pPr algn="l"/>
            <a:r>
              <a:rPr lang="es-ES" sz="2000" dirty="0" smtClean="0">
                <a:solidFill>
                  <a:schemeClr val="tx1"/>
                </a:solidFill>
              </a:rPr>
              <a:t>Teniendo en cuenta la variedad de posibilidades </a:t>
            </a:r>
            <a:r>
              <a:rPr lang="es-ES" sz="2000" dirty="0">
                <a:solidFill>
                  <a:schemeClr val="tx1"/>
                </a:solidFill>
              </a:rPr>
              <a:t>de los sistemas de ayudas para la adquisición de los libros de texto en las diferentes Comunidades </a:t>
            </a:r>
            <a:r>
              <a:rPr lang="es-ES" sz="2000" dirty="0" smtClean="0">
                <a:solidFill>
                  <a:schemeClr val="tx1"/>
                </a:solidFill>
              </a:rPr>
              <a:t>Autónomas, es necesario que se cumplan ciertos factores para garantizar la sostenibilidad de las empresas pertenecientes al sector del libro</a:t>
            </a:r>
            <a:r>
              <a:rPr lang="es-ES" sz="2000" dirty="0" smtClean="0">
                <a:solidFill>
                  <a:schemeClr val="tx1"/>
                </a:solidFill>
              </a:rPr>
              <a:t>.</a:t>
            </a:r>
            <a:endParaRPr lang="es-ES" sz="2000" smtClean="0">
              <a:solidFill>
                <a:schemeClr val="tx1"/>
              </a:solidFill>
            </a:endParaRPr>
          </a:p>
          <a:p>
            <a:pPr algn="l"/>
            <a:endParaRPr lang="es-ES" sz="2000" dirty="0" smtClean="0">
              <a:solidFill>
                <a:schemeClr val="tx1"/>
              </a:solidFill>
            </a:endParaRPr>
          </a:p>
          <a:p>
            <a:pPr lvl="1" algn="l">
              <a:buFontTx/>
              <a:buChar char="-"/>
            </a:pPr>
            <a:r>
              <a:rPr lang="es-ES_tradnl" sz="2200" dirty="0" smtClean="0">
                <a:solidFill>
                  <a:schemeClr val="tx1"/>
                </a:solidFill>
              </a:rPr>
              <a:t>Las librerías deben de ser el proveedor final.</a:t>
            </a:r>
          </a:p>
          <a:p>
            <a:pPr lvl="1" algn="l">
              <a:buFontTx/>
              <a:buChar char="-"/>
            </a:pPr>
            <a:r>
              <a:rPr lang="es-ES_tradnl" sz="2200" dirty="0" smtClean="0">
                <a:solidFill>
                  <a:schemeClr val="tx1"/>
                </a:solidFill>
              </a:rPr>
              <a:t>La adquisición de materiales </a:t>
            </a:r>
            <a:r>
              <a:rPr lang="es-ES_tradnl" sz="2200" dirty="0" smtClean="0">
                <a:solidFill>
                  <a:schemeClr val="tx1"/>
                </a:solidFill>
              </a:rPr>
              <a:t>debe ser realizada por </a:t>
            </a:r>
            <a:r>
              <a:rPr lang="es-ES_tradnl" sz="2200" dirty="0" smtClean="0">
                <a:solidFill>
                  <a:schemeClr val="tx1"/>
                </a:solidFill>
              </a:rPr>
              <a:t>las familias</a:t>
            </a:r>
          </a:p>
          <a:p>
            <a:pPr lvl="1" algn="l">
              <a:buFontTx/>
              <a:buChar char="-"/>
            </a:pPr>
            <a:r>
              <a:rPr lang="es-ES_tradnl" sz="2200" dirty="0" smtClean="0">
                <a:solidFill>
                  <a:schemeClr val="tx1"/>
                </a:solidFill>
              </a:rPr>
              <a:t>La forma de pago debe de realizarse dentro del año natural.</a:t>
            </a:r>
          </a:p>
          <a:p>
            <a:pPr lvl="1" algn="l">
              <a:buFontTx/>
              <a:buChar char="-"/>
            </a:pPr>
            <a:r>
              <a:rPr lang="es-ES_tradnl" sz="2200" dirty="0" smtClean="0">
                <a:solidFill>
                  <a:schemeClr val="tx1"/>
                </a:solidFill>
              </a:rPr>
              <a:t>Las renovaciones de cursos en el caso del modelo de préstamo, debe de realizarse de forma escalonada, para que el sistema sea estable y proporcionado todos los años.</a:t>
            </a:r>
          </a:p>
          <a:p>
            <a:pPr algn="l">
              <a:buFontTx/>
              <a:buChar char="-"/>
            </a:pPr>
            <a:endParaRPr lang="es-ES_tradnl" sz="2200" dirty="0" smtClean="0">
              <a:solidFill>
                <a:schemeClr val="tx1"/>
              </a:solidFill>
            </a:endParaRPr>
          </a:p>
          <a:p>
            <a:pPr algn="l">
              <a:buFontTx/>
              <a:buChar char="-"/>
            </a:pPr>
            <a:endParaRPr lang="es-ES" sz="22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normativas 43 9.wmv">
            <a:hlinkClick r:id="" action="ppaction://media"/>
          </p:cNvPr>
          <p:cNvPicPr preferRelativeResize="0">
            <a:picLocks noGrp="1" noRot="1"/>
          </p:cNvPicPr>
          <p:nvPr>
            <p:ph idx="1"/>
            <a:videoFile r:link="rId1"/>
          </p:nvPr>
        </p:nvPicPr>
        <p:blipFill>
          <a:blip r:embed="rId3" cstate="print"/>
          <a:stretch>
            <a:fillRect/>
          </a:stretch>
        </p:blipFill>
        <p:spPr>
          <a:xfrm>
            <a:off x="179512" y="188640"/>
            <a:ext cx="8784976" cy="6669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354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71600" y="1484784"/>
            <a:ext cx="756084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ES" sz="2400" dirty="0" smtClean="0"/>
              <a:t>En </a:t>
            </a:r>
            <a:r>
              <a:rPr lang="es-ES" sz="2400" dirty="0"/>
              <a:t>el año 2008, la inversión que realizaban </a:t>
            </a:r>
            <a:endParaRPr lang="es-ES" sz="2400" dirty="0" smtClean="0"/>
          </a:p>
          <a:p>
            <a:pPr algn="ctr"/>
            <a:r>
              <a:rPr lang="es-ES" sz="2400" dirty="0" smtClean="0"/>
              <a:t>las </a:t>
            </a:r>
            <a:r>
              <a:rPr lang="es-ES" sz="2400" dirty="0"/>
              <a:t>comunidades autónomas </a:t>
            </a:r>
            <a:endParaRPr lang="es-ES" sz="2400" dirty="0" smtClean="0"/>
          </a:p>
          <a:p>
            <a:pPr algn="ctr"/>
            <a:r>
              <a:rPr lang="es-ES" sz="2400" dirty="0" smtClean="0"/>
              <a:t>en </a:t>
            </a:r>
            <a:r>
              <a:rPr lang="es-ES" sz="2400" dirty="0"/>
              <a:t>los programa becas y préstamo de libros de texto </a:t>
            </a:r>
            <a:endParaRPr lang="es-ES" sz="2400" dirty="0" smtClean="0"/>
          </a:p>
          <a:p>
            <a:pPr algn="ctr"/>
            <a:r>
              <a:rPr lang="es-ES" sz="2400" dirty="0" smtClean="0"/>
              <a:t>era </a:t>
            </a:r>
            <a:r>
              <a:rPr lang="es-ES" sz="2400" dirty="0"/>
              <a:t>de 288 millones de Euros.</a:t>
            </a:r>
          </a:p>
        </p:txBody>
      </p:sp>
      <p:sp>
        <p:nvSpPr>
          <p:cNvPr id="7" name="6 Subtítulo"/>
          <p:cNvSpPr>
            <a:spLocks noGrp="1"/>
          </p:cNvSpPr>
          <p:nvPr>
            <p:ph type="subTitle" idx="1"/>
          </p:nvPr>
        </p:nvSpPr>
        <p:spPr>
          <a:xfrm>
            <a:off x="1043608" y="3886200"/>
            <a:ext cx="7416824" cy="1752600"/>
          </a:xfrm>
        </p:spPr>
        <p:style>
          <a:lnRef idx="1">
            <a:schemeClr val="accent6"/>
          </a:lnRef>
          <a:fillRef idx="2">
            <a:schemeClr val="accent6"/>
          </a:fillRef>
          <a:effectRef idx="1">
            <a:schemeClr val="accent6"/>
          </a:effectRef>
          <a:fontRef idx="minor">
            <a:schemeClr val="dk1"/>
          </a:fontRef>
        </p:style>
        <p:txBody>
          <a:bodyPr/>
          <a:lstStyle/>
          <a:p>
            <a:r>
              <a:rPr lang="es-ES" dirty="0">
                <a:solidFill>
                  <a:schemeClr val="tx1"/>
                </a:solidFill>
              </a:rPr>
              <a:t>se utilizaban dos sistemas principalmente, el de ayuda directa a las familias </a:t>
            </a:r>
            <a:endParaRPr lang="es-ES" dirty="0" smtClean="0">
              <a:solidFill>
                <a:schemeClr val="tx1"/>
              </a:solidFill>
            </a:endParaRPr>
          </a:p>
          <a:p>
            <a:r>
              <a:rPr lang="es-ES" dirty="0" smtClean="0">
                <a:solidFill>
                  <a:schemeClr val="tx1"/>
                </a:solidFill>
              </a:rPr>
              <a:t>y </a:t>
            </a:r>
            <a:r>
              <a:rPr lang="es-ES" dirty="0">
                <a:solidFill>
                  <a:schemeClr val="tx1"/>
                </a:solidFill>
              </a:rPr>
              <a:t>el sistema de </a:t>
            </a:r>
            <a:r>
              <a:rPr lang="es-ES" dirty="0" smtClean="0">
                <a:solidFill>
                  <a:schemeClr val="tx1"/>
                </a:solidFill>
              </a:rPr>
              <a:t>préstamo (reutilización).</a:t>
            </a:r>
            <a:endParaRPr lang="es-ES"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txBody>
          <a:bodyPr>
            <a:normAutofit/>
          </a:bodyPr>
          <a:lstStyle/>
          <a:p>
            <a:r>
              <a:rPr lang="es-ES" sz="3000" dirty="0"/>
              <a:t>Estas modalidades se utilizaban indistintamente por las fuerzas políticas que gobernaban en cada </a:t>
            </a:r>
            <a:r>
              <a:rPr lang="es-ES" sz="3000" dirty="0" smtClean="0"/>
              <a:t>comunidad.</a:t>
            </a:r>
          </a:p>
          <a:p>
            <a:pPr>
              <a:buNone/>
            </a:pPr>
            <a:endParaRPr lang="es-ES" sz="3000" dirty="0" smtClean="0"/>
          </a:p>
          <a:p>
            <a:r>
              <a:rPr lang="es-ES" sz="3000" dirty="0"/>
              <a:t>E</a:t>
            </a:r>
            <a:r>
              <a:rPr lang="es-ES" sz="3000" dirty="0" smtClean="0"/>
              <a:t>xistía </a:t>
            </a:r>
            <a:r>
              <a:rPr lang="es-ES" sz="3000" dirty="0"/>
              <a:t>cierto predominio del </a:t>
            </a:r>
            <a:r>
              <a:rPr lang="es-ES" sz="3000" b="1" u="sng" dirty="0"/>
              <a:t>sistema préstamo </a:t>
            </a:r>
            <a:r>
              <a:rPr lang="es-ES" sz="3000" dirty="0" smtClean="0"/>
              <a:t>en </a:t>
            </a:r>
            <a:r>
              <a:rPr lang="es-ES" sz="3000" dirty="0"/>
              <a:t>las comunidades gobernadas por el </a:t>
            </a:r>
            <a:r>
              <a:rPr lang="es-ES" sz="3000" b="1" dirty="0" smtClean="0"/>
              <a:t>PSOE.</a:t>
            </a:r>
          </a:p>
          <a:p>
            <a:pPr>
              <a:buNone/>
            </a:pPr>
            <a:endParaRPr lang="es-ES" sz="3000" dirty="0" smtClean="0"/>
          </a:p>
          <a:p>
            <a:r>
              <a:rPr lang="es-ES" sz="3000" dirty="0" smtClean="0"/>
              <a:t> </a:t>
            </a:r>
            <a:r>
              <a:rPr lang="es-ES" sz="3000" dirty="0"/>
              <a:t>y del sistema de </a:t>
            </a:r>
            <a:r>
              <a:rPr lang="es-ES" sz="3000" b="1" u="sng" dirty="0"/>
              <a:t>ayuda directa </a:t>
            </a:r>
            <a:r>
              <a:rPr lang="es-ES" sz="3000" dirty="0"/>
              <a:t>en las gobernadas por el </a:t>
            </a:r>
            <a:r>
              <a:rPr lang="es-ES" sz="3000" b="1" dirty="0"/>
              <a:t>PP.</a:t>
            </a:r>
            <a:r>
              <a:rPr lang="es-ES" sz="3000" dirty="0"/>
              <a:t>   </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5742582"/>
            <a:ext cx="7560840" cy="566738"/>
          </a:xfrm>
        </p:spPr>
        <p:style>
          <a:lnRef idx="1">
            <a:schemeClr val="accent5"/>
          </a:lnRef>
          <a:fillRef idx="2">
            <a:schemeClr val="accent5"/>
          </a:fillRef>
          <a:effectRef idx="1">
            <a:schemeClr val="accent5"/>
          </a:effectRef>
          <a:fontRef idx="minor">
            <a:schemeClr val="dk1"/>
          </a:fontRef>
        </p:style>
        <p:txBody>
          <a:bodyPr>
            <a:normAutofit/>
          </a:bodyPr>
          <a:lstStyle/>
          <a:p>
            <a:r>
              <a:rPr lang="es-ES_tradnl" dirty="0" smtClean="0"/>
              <a:t>El PSOE utilizaba el sistema de ayuda directa en Cantabria y Asturias</a:t>
            </a:r>
            <a:endParaRPr lang="es-ES" dirty="0"/>
          </a:p>
        </p:txBody>
      </p:sp>
      <p:pic>
        <p:nvPicPr>
          <p:cNvPr id="7" name="6 Marcador de posición de imagen" descr="ayuda PSOE.bmp"/>
          <p:cNvPicPr>
            <a:picLocks noGrp="1" noChangeAspect="1"/>
          </p:cNvPicPr>
          <p:nvPr>
            <p:ph type="pic" idx="1"/>
          </p:nvPr>
        </p:nvPicPr>
        <p:blipFill>
          <a:blip r:embed="rId2" cstate="print"/>
          <a:srcRect l="294" r="294"/>
          <a:stretch>
            <a:fillRect/>
          </a:stretch>
        </p:blipFill>
        <p:spPr>
          <a:xfrm>
            <a:off x="755577" y="612774"/>
            <a:ext cx="7383966" cy="476044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661248"/>
            <a:ext cx="7848872" cy="638746"/>
          </a:xfrm>
        </p:spPr>
        <p:style>
          <a:lnRef idx="1">
            <a:schemeClr val="accent2"/>
          </a:lnRef>
          <a:fillRef idx="3">
            <a:schemeClr val="accent2"/>
          </a:fillRef>
          <a:effectRef idx="2">
            <a:schemeClr val="accent2"/>
          </a:effectRef>
          <a:fontRef idx="minor">
            <a:schemeClr val="lt1"/>
          </a:fontRef>
        </p:style>
        <p:txBody>
          <a:bodyPr>
            <a:noAutofit/>
          </a:bodyPr>
          <a:lstStyle/>
          <a:p>
            <a:r>
              <a:rPr lang="es-ES_tradnl" dirty="0" smtClean="0"/>
              <a:t>PSOE utilizo sistema de préstamo en :</a:t>
            </a:r>
            <a:br>
              <a:rPr lang="es-ES_tradnl" dirty="0" smtClean="0"/>
            </a:br>
            <a:r>
              <a:rPr lang="es-ES_tradnl" dirty="0" smtClean="0"/>
              <a:t> Aragón, Castilla-La Mancha, Extremadura y Andalucía</a:t>
            </a:r>
            <a:endParaRPr lang="es-ES" dirty="0"/>
          </a:p>
        </p:txBody>
      </p:sp>
      <p:pic>
        <p:nvPicPr>
          <p:cNvPr id="11" name="10 Marcador de posición de imagen" descr="prestamo PSOE.bmp"/>
          <p:cNvPicPr>
            <a:picLocks noGrp="1" noChangeAspect="1"/>
          </p:cNvPicPr>
          <p:nvPr>
            <p:ph type="pic" idx="1"/>
          </p:nvPr>
        </p:nvPicPr>
        <p:blipFill>
          <a:blip r:embed="rId2" cstate="print"/>
          <a:srcRect l="294" r="294"/>
          <a:stretch>
            <a:fillRect/>
          </a:stretch>
        </p:blipFill>
        <p:spPr>
          <a:xfrm>
            <a:off x="971600" y="612775"/>
            <a:ext cx="7272808" cy="483909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043608" y="5661248"/>
            <a:ext cx="6883152" cy="57606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s-ES" sz="2800" dirty="0"/>
              <a:t>PP utilizo el préstamo en Galicia y La Rioja</a:t>
            </a:r>
          </a:p>
        </p:txBody>
      </p:sp>
      <p:pic>
        <p:nvPicPr>
          <p:cNvPr id="9" name="8 Marcador de posición de imagen" descr="prestamo PP.bmp"/>
          <p:cNvPicPr>
            <a:picLocks noGrp="1" noChangeAspect="1"/>
          </p:cNvPicPr>
          <p:nvPr>
            <p:ph type="pic" idx="1"/>
          </p:nvPr>
        </p:nvPicPr>
        <p:blipFill>
          <a:blip r:embed="rId2" cstate="print"/>
          <a:srcRect l="294" r="294"/>
          <a:stretch>
            <a:fillRect/>
          </a:stretch>
        </p:blipFill>
        <p:spPr>
          <a:xfrm>
            <a:off x="1115616" y="612774"/>
            <a:ext cx="6912768" cy="483244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589240"/>
            <a:ext cx="7848872" cy="864096"/>
          </a:xfrm>
        </p:spPr>
        <p:style>
          <a:lnRef idx="0">
            <a:schemeClr val="accent1"/>
          </a:lnRef>
          <a:fillRef idx="3">
            <a:schemeClr val="accent1"/>
          </a:fillRef>
          <a:effectRef idx="3">
            <a:schemeClr val="accent1"/>
          </a:effectRef>
          <a:fontRef idx="minor">
            <a:schemeClr val="lt1"/>
          </a:fontRef>
        </p:style>
        <p:txBody>
          <a:bodyPr>
            <a:noAutofit/>
          </a:bodyPr>
          <a:lstStyle/>
          <a:p>
            <a:r>
              <a:rPr lang="es-ES_tradnl" sz="2600" dirty="0" smtClean="0"/>
              <a:t>PP utilizo </a:t>
            </a:r>
            <a:r>
              <a:rPr lang="es-ES" sz="2600" dirty="0" smtClean="0"/>
              <a:t>la </a:t>
            </a:r>
            <a:r>
              <a:rPr lang="es-ES" sz="2600" dirty="0"/>
              <a:t>ayuda directa en </a:t>
            </a:r>
            <a:r>
              <a:rPr lang="es-ES" sz="2600" dirty="0" smtClean="0"/>
              <a:t>:</a:t>
            </a:r>
            <a:br>
              <a:rPr lang="es-ES" sz="2600" dirty="0" smtClean="0"/>
            </a:br>
            <a:r>
              <a:rPr lang="es-ES" sz="2600" dirty="0" smtClean="0"/>
              <a:t>Madrid</a:t>
            </a:r>
            <a:r>
              <a:rPr lang="es-ES" sz="2600" dirty="0"/>
              <a:t>, Castilla-León, Murcia y comunidad Valenciana</a:t>
            </a:r>
          </a:p>
        </p:txBody>
      </p:sp>
      <p:pic>
        <p:nvPicPr>
          <p:cNvPr id="13" name="12 Marcador de posición de imagen" descr="ayuda PP.bmp"/>
          <p:cNvPicPr>
            <a:picLocks noGrp="1" noChangeAspect="1"/>
          </p:cNvPicPr>
          <p:nvPr>
            <p:ph type="pic" idx="1"/>
          </p:nvPr>
        </p:nvPicPr>
        <p:blipFill>
          <a:blip r:embed="rId2" cstate="print"/>
          <a:srcRect l="294" r="294"/>
          <a:stretch>
            <a:fillRect/>
          </a:stretch>
        </p:blipFill>
        <p:spPr>
          <a:xfrm>
            <a:off x="827584" y="476672"/>
            <a:ext cx="7488832" cy="491281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1133</Words>
  <Application>Microsoft Office PowerPoint</Application>
  <PresentationFormat>Presentación en pantalla (4:3)</PresentationFormat>
  <Paragraphs>97</Paragraphs>
  <Slides>23</Slides>
  <Notes>0</Notes>
  <HiddenSlides>0</HiddenSlides>
  <MMClips>1</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Mapa de situación  de los programas de ayuda a las familias,  de las comunidades autónomas.   en la adquisición de material curricular. </vt:lpstr>
      <vt:lpstr>Diapositiva 2</vt:lpstr>
      <vt:lpstr>Diapositiva 3</vt:lpstr>
      <vt:lpstr>Diapositiva 4</vt:lpstr>
      <vt:lpstr>Diapositiva 5</vt:lpstr>
      <vt:lpstr>El PSOE utilizaba el sistema de ayuda directa en Cantabria y Asturias</vt:lpstr>
      <vt:lpstr>PSOE utilizo sistema de préstamo en :  Aragón, Castilla-La Mancha, Extremadura y Andalucía</vt:lpstr>
      <vt:lpstr>Diapositiva 8</vt:lpstr>
      <vt:lpstr>PP utilizo la ayuda directa en : Madrid, Castilla-León, Murcia y comunidad Valenciana</vt:lpstr>
      <vt:lpstr>El resto de comunidades,  utilizaban también el sistema de préstamo,  excepto en el país Vasco, en donde el sistema de préstamo era en alquiler. </vt:lpstr>
      <vt:lpstr>En el año 2015 el gasto en libros de texto  por las comunidades autónomas para programas de ayudas, rondo los 100 millones de euros,  prácticamente un tercio de la inversión del año 2008.      Durante la última década, estos dos modelos han evolucionado y cada comunidad ha ido variando y adaptando los sistemas en función, principalmente, de su capacidad económica para acometer las ayudas. </vt:lpstr>
      <vt:lpstr>Modelo  de “Préstamo”</vt:lpstr>
      <vt:lpstr>Modelo de “Ayuda directa o beca”</vt:lpstr>
      <vt:lpstr>Variantes de ambos modelos</vt:lpstr>
      <vt:lpstr>Variantes de ambos modelos</vt:lpstr>
      <vt:lpstr>Diapositiva 16</vt:lpstr>
      <vt:lpstr>Ayudas a la carta Combina las variantes y crea tu propio modelo.</vt:lpstr>
      <vt:lpstr>Modelo de préstamo</vt:lpstr>
      <vt:lpstr>Modelo de préstamo</vt:lpstr>
      <vt:lpstr>Modelo de préstamo</vt:lpstr>
      <vt:lpstr>Modelo de “ayuda directa”</vt:lpstr>
      <vt:lpstr>Diapositiva 22</vt:lpstr>
      <vt:lpstr>CONCLUSIONES</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Mapa de situación de los programas de ayuda al material curricular en España</dc:title>
  <dc:creator>USUARIO</dc:creator>
  <cp:lastModifiedBy>USUARIO</cp:lastModifiedBy>
  <cp:revision>44</cp:revision>
  <dcterms:created xsi:type="dcterms:W3CDTF">2018-03-06T16:11:35Z</dcterms:created>
  <dcterms:modified xsi:type="dcterms:W3CDTF">2018-03-07T08:35:38Z</dcterms:modified>
</cp:coreProperties>
</file>