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35"/>
  </p:notesMasterIdLst>
  <p:handoutMasterIdLst>
    <p:handoutMasterId r:id="rId36"/>
  </p:handoutMasterIdLst>
  <p:sldIdLst>
    <p:sldId id="256" r:id="rId5"/>
    <p:sldId id="277" r:id="rId6"/>
    <p:sldId id="280" r:id="rId7"/>
    <p:sldId id="284" r:id="rId8"/>
    <p:sldId id="285" r:id="rId9"/>
    <p:sldId id="286" r:id="rId10"/>
    <p:sldId id="287" r:id="rId11"/>
    <p:sldId id="289" r:id="rId12"/>
    <p:sldId id="290" r:id="rId13"/>
    <p:sldId id="291" r:id="rId14"/>
    <p:sldId id="292" r:id="rId15"/>
    <p:sldId id="293" r:id="rId16"/>
    <p:sldId id="294" r:id="rId17"/>
    <p:sldId id="295" r:id="rId18"/>
    <p:sldId id="296" r:id="rId19"/>
    <p:sldId id="297" r:id="rId20"/>
    <p:sldId id="298" r:id="rId21"/>
    <p:sldId id="299" r:id="rId22"/>
    <p:sldId id="302" r:id="rId23"/>
    <p:sldId id="303" r:id="rId24"/>
    <p:sldId id="300" r:id="rId25"/>
    <p:sldId id="301" r:id="rId26"/>
    <p:sldId id="308" r:id="rId27"/>
    <p:sldId id="307" r:id="rId28"/>
    <p:sldId id="304" r:id="rId29"/>
    <p:sldId id="305" r:id="rId30"/>
    <p:sldId id="306" r:id="rId31"/>
    <p:sldId id="309" r:id="rId32"/>
    <p:sldId id="310" r:id="rId33"/>
    <p:sldId id="311" r:id="rId34"/>
  </p:sldIdLst>
  <p:sldSz cx="12192000" cy="6858000"/>
  <p:notesSz cx="6858000" cy="9144000"/>
  <p:defaultTextStyle>
    <a:defPPr rtl="0">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B87213B0-2ABF-47A2-ADF2-13DBB6276D79}">
          <p14:sldIdLst>
            <p14:sldId id="256"/>
            <p14:sldId id="277"/>
            <p14:sldId id="280"/>
            <p14:sldId id="284"/>
            <p14:sldId id="285"/>
            <p14:sldId id="286"/>
            <p14:sldId id="287"/>
            <p14:sldId id="289"/>
            <p14:sldId id="290"/>
            <p14:sldId id="291"/>
            <p14:sldId id="292"/>
            <p14:sldId id="293"/>
            <p14:sldId id="294"/>
            <p14:sldId id="295"/>
            <p14:sldId id="296"/>
            <p14:sldId id="297"/>
            <p14:sldId id="298"/>
            <p14:sldId id="299"/>
            <p14:sldId id="302"/>
            <p14:sldId id="303"/>
            <p14:sldId id="300"/>
            <p14:sldId id="301"/>
          </p14:sldIdLst>
        </p14:section>
        <p14:section name="Sección sin título" id="{8DE0B3D6-F63B-452E-9843-AA02B0442A3B}">
          <p14:sldIdLst>
            <p14:sldId id="308"/>
            <p14:sldId id="307"/>
            <p14:sldId id="304"/>
            <p14:sldId id="305"/>
            <p14:sldId id="306"/>
            <p14:sldId id="309"/>
            <p14:sldId id="310"/>
            <p14:sldId id="31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9" autoAdjust="0"/>
    <p:restoredTop sz="94660"/>
  </p:normalViewPr>
  <p:slideViewPr>
    <p:cSldViewPr snapToGrid="0">
      <p:cViewPr varScale="1">
        <p:scale>
          <a:sx n="67" d="100"/>
          <a:sy n="67" d="100"/>
        </p:scale>
        <p:origin x="102" y="426"/>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9" d="100"/>
          <a:sy n="89" d="100"/>
        </p:scale>
        <p:origin x="3786"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s>
</file>

<file path=ppt/diagrams/_rels/data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diagrams/_rels/drawing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diagrams/colors1.xml><?xml version="1.0" encoding="utf-8"?>
<dgm:colorsDef xmlns:dgm="http://schemas.openxmlformats.org/drawingml/2006/diagram" xmlns:a="http://schemas.openxmlformats.org/drawingml/2006/main" uniqueId="urn:microsoft.com/office/officeart/2018/5/colors/Iconchunking_neutralicon_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dgm:fillClrLst>
    <dgm:linClrLst meth="repeat">
      <a:schemeClr val="lt1">
        <a:alpha val="0"/>
      </a:schemeClr>
    </dgm:linClrLst>
    <dgm:effectClrLst/>
    <dgm:txLinClrLst/>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A66772-F185-4D58-B8BB-E9370D7A7A2B}" type="doc">
      <dgm:prSet loTypeId="urn:microsoft.com/office/officeart/2018/5/layout/IconCircleLabelList" loCatId="icon" qsTypeId="urn:microsoft.com/office/officeart/2005/8/quickstyle/simple1" qsCatId="simple" csTypeId="urn:microsoft.com/office/officeart/2018/5/colors/Iconchunking_neutralicon_accent2_2" csCatId="accent2" phldr="1"/>
      <dgm:spPr/>
      <dgm:t>
        <a:bodyPr rtlCol="0"/>
        <a:lstStyle/>
        <a:p>
          <a:pPr rtl="0"/>
          <a:endParaRPr lang="en-US"/>
        </a:p>
      </dgm:t>
    </dgm:pt>
    <dgm:pt modelId="{40FC4FFE-8987-4A26-B7F4-8A516F18ADAE}">
      <dgm:prSet custT="1"/>
      <dgm:spPr/>
      <dgm:t>
        <a:bodyPr rtlCol="0"/>
        <a:lstStyle/>
        <a:p>
          <a:pPr>
            <a:lnSpc>
              <a:spcPct val="100000"/>
            </a:lnSpc>
            <a:defRPr cap="all"/>
          </a:pPr>
          <a:r>
            <a:rPr lang="es-ES" sz="2400" b="1" noProof="1"/>
            <a:t>Viaje en el tiempo</a:t>
          </a:r>
        </a:p>
      </dgm:t>
    </dgm:pt>
    <dgm:pt modelId="{CAD7EF86-FB23-41F6-BF42-040B36DEFDB1}" type="parTrans" cxnId="{C7AD8469-3C68-4AF9-AB82-79B0043AA120}">
      <dgm:prSet/>
      <dgm:spPr/>
      <dgm:t>
        <a:bodyPr rtlCol="0"/>
        <a:lstStyle/>
        <a:p>
          <a:pPr rtl="0"/>
          <a:endParaRPr lang="es-ES" noProof="1"/>
        </a:p>
      </dgm:t>
    </dgm:pt>
    <dgm:pt modelId="{5B62599A-5C9B-48E7-896E-EA782AC60C8B}" type="sibTrans" cxnId="{C7AD8469-3C68-4AF9-AB82-79B0043AA120}">
      <dgm:prSet/>
      <dgm:spPr/>
      <dgm:t>
        <a:bodyPr rtlCol="0"/>
        <a:lstStyle/>
        <a:p>
          <a:pPr rtl="0"/>
          <a:endParaRPr lang="es-ES" noProof="1"/>
        </a:p>
      </dgm:t>
    </dgm:pt>
    <dgm:pt modelId="{49225C73-1633-42F1-AB3B-7CB183E5F8B8}">
      <dgm:prSet custT="1"/>
      <dgm:spPr/>
      <dgm:t>
        <a:bodyPr rtlCol="0"/>
        <a:lstStyle/>
        <a:p>
          <a:pPr algn="ctr">
            <a:lnSpc>
              <a:spcPct val="100000"/>
            </a:lnSpc>
            <a:defRPr cap="all"/>
          </a:pPr>
          <a:r>
            <a:rPr lang="es-ES" sz="2400" b="1" noProof="1"/>
            <a:t>Sevilla</a:t>
          </a:r>
        </a:p>
      </dgm:t>
    </dgm:pt>
    <dgm:pt modelId="{1A0E2090-1D4F-438A-8766-B6030CE01ADD}" type="parTrans" cxnId="{A9154303-8225-4248-91DC-1B0156A35F07}">
      <dgm:prSet/>
      <dgm:spPr/>
      <dgm:t>
        <a:bodyPr rtlCol="0"/>
        <a:lstStyle/>
        <a:p>
          <a:pPr rtl="0"/>
          <a:endParaRPr lang="es-ES" noProof="1"/>
        </a:p>
      </dgm:t>
    </dgm:pt>
    <dgm:pt modelId="{9646853A-8964-4519-A5B1-0B7D18B2983D}" type="sibTrans" cxnId="{A9154303-8225-4248-91DC-1B0156A35F07}">
      <dgm:prSet/>
      <dgm:spPr/>
      <dgm:t>
        <a:bodyPr rtlCol="0"/>
        <a:lstStyle/>
        <a:p>
          <a:pPr rtl="0"/>
          <a:endParaRPr lang="es-ES" noProof="1"/>
        </a:p>
      </dgm:t>
    </dgm:pt>
    <dgm:pt modelId="{1C383F32-22E8-4F62-A3E0-BDC3D5F48992}">
      <dgm:prSet custT="1"/>
      <dgm:spPr/>
      <dgm:t>
        <a:bodyPr rtlCol="0"/>
        <a:lstStyle/>
        <a:p>
          <a:pPr>
            <a:lnSpc>
              <a:spcPct val="100000"/>
            </a:lnSpc>
            <a:defRPr cap="all"/>
          </a:pPr>
          <a:r>
            <a:rPr lang="es-ES" sz="2000" b="1" noProof="1"/>
            <a:t>Congreso</a:t>
          </a:r>
          <a:r>
            <a:rPr lang="es-ES" sz="2000" b="1" baseline="0" noProof="1"/>
            <a:t> Libreros 2018</a:t>
          </a:r>
          <a:endParaRPr lang="es-ES" sz="2000" b="1" noProof="1"/>
        </a:p>
      </dgm:t>
    </dgm:pt>
    <dgm:pt modelId="{A7920A2F-3244-4159-AF04-6A1D38B7B317}" type="parTrans" cxnId="{C4CCE57E-E871-46D6-BAD5-880252C95D22}">
      <dgm:prSet/>
      <dgm:spPr/>
      <dgm:t>
        <a:bodyPr rtlCol="0"/>
        <a:lstStyle/>
        <a:p>
          <a:pPr rtl="0"/>
          <a:endParaRPr lang="es-ES" noProof="1"/>
        </a:p>
      </dgm:t>
    </dgm:pt>
    <dgm:pt modelId="{8500F72A-2C6D-4FDF-9C1D-CA691380EB0B}" type="sibTrans" cxnId="{C4CCE57E-E871-46D6-BAD5-880252C95D22}">
      <dgm:prSet/>
      <dgm:spPr/>
      <dgm:t>
        <a:bodyPr rtlCol="0"/>
        <a:lstStyle/>
        <a:p>
          <a:pPr rtl="0"/>
          <a:endParaRPr lang="es-ES" noProof="1"/>
        </a:p>
      </dgm:t>
    </dgm:pt>
    <dgm:pt modelId="{50B3CE7C-E10B-4E23-BD93-03664997C932}" type="pres">
      <dgm:prSet presAssocID="{01A66772-F185-4D58-B8BB-E9370D7A7A2B}" presName="root" presStyleCnt="0">
        <dgm:presLayoutVars>
          <dgm:dir/>
          <dgm:resizeHandles val="exact"/>
        </dgm:presLayoutVars>
      </dgm:prSet>
      <dgm:spPr/>
    </dgm:pt>
    <dgm:pt modelId="{DE9CE479-E4AE-4283-AEF1-10C1535B4324}" type="pres">
      <dgm:prSet presAssocID="{40FC4FFE-8987-4A26-B7F4-8A516F18ADAE}" presName="compNode" presStyleCnt="0"/>
      <dgm:spPr/>
    </dgm:pt>
    <dgm:pt modelId="{B59FCF02-CAD2-4D6F-9542-AD86711168CA}" type="pres">
      <dgm:prSet presAssocID="{40FC4FFE-8987-4A26-B7F4-8A516F18ADAE}" presName="iconBgRect" presStyleLbl="bgShp" presStyleIdx="0" presStyleCnt="3" custScaleX="188442" custScaleY="171290" custLinFactNeighborX="10026" custLinFactNeighborY="-13617"/>
      <dgm:spPr>
        <a:blipFill rotWithShape="0">
          <a:blip xmlns:r="http://schemas.openxmlformats.org/officeDocument/2006/relationships" r:embed="rId1"/>
          <a:srcRect/>
          <a:stretch>
            <a:fillRect l="-39000" r="-39000"/>
          </a:stretch>
        </a:blipFill>
        <a:effectLst>
          <a:softEdge rad="101600"/>
        </a:effectLst>
      </dgm:spPr>
    </dgm:pt>
    <dgm:pt modelId="{7C175B98-93F4-4D7C-BB95-1514AB879CD5}" type="pres">
      <dgm:prSet presAssocID="{40FC4FFE-8987-4A26-B7F4-8A516F18ADAE}" presName="iconRect" presStyleLbl="node1" presStyleIdx="0" presStyleCnt="3" custFlipVert="1" custFlipHor="1" custScaleX="108218" custScaleY="69404" custLinFactX="80987" custLinFactY="78799" custLinFactNeighborX="100000" custLinFactNeighborY="100000"/>
      <dgm:spPr>
        <a:ln>
          <a:noFill/>
        </a:ln>
      </dgm:spPr>
    </dgm:pt>
    <dgm:pt modelId="{677A3090-5F01-43FD-9FA6-C0420AD80FD6}" type="pres">
      <dgm:prSet presAssocID="{40FC4FFE-8987-4A26-B7F4-8A516F18ADAE}" presName="spaceRect" presStyleCnt="0"/>
      <dgm:spPr/>
    </dgm:pt>
    <dgm:pt modelId="{127117FB-F8A7-4A20-A8A7-EC686DDC76D0}" type="pres">
      <dgm:prSet presAssocID="{40FC4FFE-8987-4A26-B7F4-8A516F18ADAE}" presName="textRect" presStyleLbl="revTx" presStyleIdx="0" presStyleCnt="3" custScaleX="113616" custScaleY="88856" custLinFactNeighborX="7088" custLinFactNeighborY="31265">
        <dgm:presLayoutVars>
          <dgm:chMax val="1"/>
          <dgm:chPref val="1"/>
        </dgm:presLayoutVars>
      </dgm:prSet>
      <dgm:spPr/>
    </dgm:pt>
    <dgm:pt modelId="{FD1EED9C-83D3-41AD-A09B-D3B36354168F}" type="pres">
      <dgm:prSet presAssocID="{5B62599A-5C9B-48E7-896E-EA782AC60C8B}" presName="sibTrans" presStyleCnt="0"/>
      <dgm:spPr/>
    </dgm:pt>
    <dgm:pt modelId="{C998AB0A-577D-44AA-A068-F634DDE7BD47}" type="pres">
      <dgm:prSet presAssocID="{49225C73-1633-42F1-AB3B-7CB183E5F8B8}" presName="compNode" presStyleCnt="0"/>
      <dgm:spPr/>
    </dgm:pt>
    <dgm:pt modelId="{BCD8CDD9-0C56-4401-ADB1-8B48DAB2C96F}" type="pres">
      <dgm:prSet presAssocID="{49225C73-1633-42F1-AB3B-7CB183E5F8B8}" presName="iconBgRect" presStyleLbl="bgShp" presStyleIdx="1" presStyleCnt="3" custScaleX="176574" custScaleY="158689" custLinFactNeighborX="3752" custLinFactNeighborY="-7022"/>
      <dgm:spPr>
        <a:blipFill rotWithShape="0">
          <a:blip xmlns:r="http://schemas.openxmlformats.org/officeDocument/2006/relationships" r:embed="rId2"/>
          <a:srcRect/>
          <a:stretch>
            <a:fillRect t="-25000" b="-25000"/>
          </a:stretch>
        </a:blipFill>
        <a:effectLst>
          <a:softEdge rad="0"/>
        </a:effectLst>
      </dgm:spPr>
    </dgm:pt>
    <dgm:pt modelId="{DB4CA7C4-FCA1-4127-B20A-2A5C031A3CF4}" type="pres">
      <dgm:prSet presAssocID="{49225C73-1633-42F1-AB3B-7CB183E5F8B8}" presName="iconRect" presStyleLbl="node1" presStyleIdx="1" presStyleCnt="3" custFlipHor="1" custScaleX="46844" custScaleY="26219" custLinFactX="113182" custLinFactY="259531" custLinFactNeighborX="200000" custLinFactNeighborY="300000"/>
      <dgm:spPr>
        <a:ln>
          <a:noFill/>
        </a:ln>
      </dgm:spPr>
    </dgm:pt>
    <dgm:pt modelId="{9B0C8FBF-0BDD-48A5-967E-F3FE71659F6A}" type="pres">
      <dgm:prSet presAssocID="{49225C73-1633-42F1-AB3B-7CB183E5F8B8}" presName="spaceRect" presStyleCnt="0"/>
      <dgm:spPr/>
    </dgm:pt>
    <dgm:pt modelId="{7E6FE37A-5DB0-4899-9FCB-0CE39BC185F8}" type="pres">
      <dgm:prSet presAssocID="{49225C73-1633-42F1-AB3B-7CB183E5F8B8}" presName="textRect" presStyleLbl="revTx" presStyleIdx="1" presStyleCnt="3" custLinFactNeighborX="1897" custLinFactNeighborY="52963">
        <dgm:presLayoutVars>
          <dgm:chMax val="1"/>
          <dgm:chPref val="1"/>
        </dgm:presLayoutVars>
      </dgm:prSet>
      <dgm:spPr/>
    </dgm:pt>
    <dgm:pt modelId="{5A266296-0042-402F-92EF-D59AB148E92E}" type="pres">
      <dgm:prSet presAssocID="{9646853A-8964-4519-A5B1-0B7D18B2983D}" presName="sibTrans" presStyleCnt="0"/>
      <dgm:spPr/>
    </dgm:pt>
    <dgm:pt modelId="{ECFA770B-DE2C-4683-A038-58D0FE44BC27}" type="pres">
      <dgm:prSet presAssocID="{1C383F32-22E8-4F62-A3E0-BDC3D5F48992}" presName="compNode" presStyleCnt="0"/>
      <dgm:spPr/>
    </dgm:pt>
    <dgm:pt modelId="{FF93E135-77D6-48A0-8871-9BC93D705D06}" type="pres">
      <dgm:prSet presAssocID="{1C383F32-22E8-4F62-A3E0-BDC3D5F48992}" presName="iconBgRect" presStyleLbl="bgShp" presStyleIdx="2" presStyleCnt="3" custScaleX="174048" custScaleY="187053" custLinFactNeighborX="-20899" custLinFactNeighborY="-11617"/>
      <dgm:spPr>
        <a:blipFill rotWithShape="0">
          <a:blip xmlns:r="http://schemas.openxmlformats.org/officeDocument/2006/relationships" r:embed="rId3"/>
          <a:srcRect/>
          <a:stretch>
            <a:fillRect l="-59000" r="-59000"/>
          </a:stretch>
        </a:blipFill>
        <a:effectLst>
          <a:softEdge rad="139700"/>
        </a:effectLst>
      </dgm:spPr>
    </dgm:pt>
    <dgm:pt modelId="{39509775-983E-4110-B989-EE2CD6514BE0}" type="pres">
      <dgm:prSet presAssocID="{1C383F32-22E8-4F62-A3E0-BDC3D5F48992}" presName="iconRect" presStyleLbl="node1" presStyleIdx="2" presStyleCnt="3" custFlipHor="1" custScaleX="83593" custScaleY="26971" custLinFactX="-59228" custLinFactY="28608" custLinFactNeighborX="-100000" custLinFactNeighborY="100000"/>
      <dgm:spPr>
        <a:ln>
          <a:noFill/>
        </a:ln>
      </dgm:spPr>
    </dgm:pt>
    <dgm:pt modelId="{493B43B2-705C-4AE5-8A77-D8DEEDA1B5CF}" type="pres">
      <dgm:prSet presAssocID="{1C383F32-22E8-4F62-A3E0-BDC3D5F48992}" presName="spaceRect" presStyleCnt="0"/>
      <dgm:spPr/>
    </dgm:pt>
    <dgm:pt modelId="{1AEDC777-00B3-41D7-9AE1-23D741E941C3}" type="pres">
      <dgm:prSet presAssocID="{1C383F32-22E8-4F62-A3E0-BDC3D5F48992}" presName="textRect" presStyleLbl="revTx" presStyleIdx="2" presStyleCnt="3" custScaleX="143193" custLinFactNeighborX="-10123" custLinFactNeighborY="35573">
        <dgm:presLayoutVars>
          <dgm:chMax val="1"/>
          <dgm:chPref val="1"/>
        </dgm:presLayoutVars>
      </dgm:prSet>
      <dgm:spPr/>
    </dgm:pt>
  </dgm:ptLst>
  <dgm:cxnLst>
    <dgm:cxn modelId="{A9154303-8225-4248-91DC-1B0156A35F07}" srcId="{01A66772-F185-4D58-B8BB-E9370D7A7A2B}" destId="{49225C73-1633-42F1-AB3B-7CB183E5F8B8}" srcOrd="1" destOrd="0" parTransId="{1A0E2090-1D4F-438A-8766-B6030CE01ADD}" sibTransId="{9646853A-8964-4519-A5B1-0B7D18B2983D}"/>
    <dgm:cxn modelId="{7A710F69-5154-4855-ACF5-BC7C1BF85A80}" type="presOf" srcId="{49225C73-1633-42F1-AB3B-7CB183E5F8B8}" destId="{7E6FE37A-5DB0-4899-9FCB-0CE39BC185F8}" srcOrd="0" destOrd="0" presId="urn:microsoft.com/office/officeart/2018/5/layout/IconCircleLabelList"/>
    <dgm:cxn modelId="{C7AD8469-3C68-4AF9-AB82-79B0043AA120}" srcId="{01A66772-F185-4D58-B8BB-E9370D7A7A2B}" destId="{40FC4FFE-8987-4A26-B7F4-8A516F18ADAE}" srcOrd="0" destOrd="0" parTransId="{CAD7EF86-FB23-41F6-BF42-040B36DEFDB1}" sibTransId="{5B62599A-5C9B-48E7-896E-EA782AC60C8B}"/>
    <dgm:cxn modelId="{676D3A6A-6EA7-4483-BB12-0BD4A7D7AF9D}" type="presOf" srcId="{01A66772-F185-4D58-B8BB-E9370D7A7A2B}" destId="{50B3CE7C-E10B-4E23-BD93-03664997C932}" srcOrd="0" destOrd="0" presId="urn:microsoft.com/office/officeart/2018/5/layout/IconCircleLabelList"/>
    <dgm:cxn modelId="{1496FC70-DB8B-48D4-98DE-DD2856E389EE}" type="presOf" srcId="{1C383F32-22E8-4F62-A3E0-BDC3D5F48992}" destId="{1AEDC777-00B3-41D7-9AE1-23D741E941C3}" srcOrd="0" destOrd="0" presId="urn:microsoft.com/office/officeart/2018/5/layout/IconCircleLabelList"/>
    <dgm:cxn modelId="{C4CCE57E-E871-46D6-BAD5-880252C95D22}" srcId="{01A66772-F185-4D58-B8BB-E9370D7A7A2B}" destId="{1C383F32-22E8-4F62-A3E0-BDC3D5F48992}" srcOrd="2" destOrd="0" parTransId="{A7920A2F-3244-4159-AF04-6A1D38B7B317}" sibTransId="{8500F72A-2C6D-4FDF-9C1D-CA691380EB0B}"/>
    <dgm:cxn modelId="{355227E3-55E0-4343-BC8D-FC0EB1694F48}" type="presOf" srcId="{40FC4FFE-8987-4A26-B7F4-8A516F18ADAE}" destId="{127117FB-F8A7-4A20-A8A7-EC686DDC76D0}" srcOrd="0" destOrd="0" presId="urn:microsoft.com/office/officeart/2018/5/layout/IconCircleLabelList"/>
    <dgm:cxn modelId="{555498CB-3ED1-404E-A25F-EB243EFC5FB1}" type="presParOf" srcId="{50B3CE7C-E10B-4E23-BD93-03664997C932}" destId="{DE9CE479-E4AE-4283-AEF1-10C1535B4324}" srcOrd="0" destOrd="0" presId="urn:microsoft.com/office/officeart/2018/5/layout/IconCircleLabelList"/>
    <dgm:cxn modelId="{11F12D49-CD08-4D50-BD13-3ECBC3A476A4}" type="presParOf" srcId="{DE9CE479-E4AE-4283-AEF1-10C1535B4324}" destId="{B59FCF02-CAD2-4D6F-9542-AD86711168CA}" srcOrd="0" destOrd="0" presId="urn:microsoft.com/office/officeart/2018/5/layout/IconCircleLabelList"/>
    <dgm:cxn modelId="{F443A659-540B-487B-97F9-49219CF60D6B}" type="presParOf" srcId="{DE9CE479-E4AE-4283-AEF1-10C1535B4324}" destId="{7C175B98-93F4-4D7C-BB95-1514AB879CD5}" srcOrd="1" destOrd="0" presId="urn:microsoft.com/office/officeart/2018/5/layout/IconCircleLabelList"/>
    <dgm:cxn modelId="{A503D7AB-7D64-4163-93B5-1CEEDAE81823}" type="presParOf" srcId="{DE9CE479-E4AE-4283-AEF1-10C1535B4324}" destId="{677A3090-5F01-43FD-9FA6-C0420AD80FD6}" srcOrd="2" destOrd="0" presId="urn:microsoft.com/office/officeart/2018/5/layout/IconCircleLabelList"/>
    <dgm:cxn modelId="{780188ED-7DCE-45BB-B6AF-91BE48969612}" type="presParOf" srcId="{DE9CE479-E4AE-4283-AEF1-10C1535B4324}" destId="{127117FB-F8A7-4A20-A8A7-EC686DDC76D0}" srcOrd="3" destOrd="0" presId="urn:microsoft.com/office/officeart/2018/5/layout/IconCircleLabelList"/>
    <dgm:cxn modelId="{155719F8-A89B-4E96-BC49-C48BC717F480}" type="presParOf" srcId="{50B3CE7C-E10B-4E23-BD93-03664997C932}" destId="{FD1EED9C-83D3-41AD-A09B-D3B36354168F}" srcOrd="1" destOrd="0" presId="urn:microsoft.com/office/officeart/2018/5/layout/IconCircleLabelList"/>
    <dgm:cxn modelId="{2772E199-56B0-4310-A55E-67D00CA3E59E}" type="presParOf" srcId="{50B3CE7C-E10B-4E23-BD93-03664997C932}" destId="{C998AB0A-577D-44AA-A068-F634DDE7BD47}" srcOrd="2" destOrd="0" presId="urn:microsoft.com/office/officeart/2018/5/layout/IconCircleLabelList"/>
    <dgm:cxn modelId="{4E351D18-D97F-4B92-A608-2E9600B91C28}" type="presParOf" srcId="{C998AB0A-577D-44AA-A068-F634DDE7BD47}" destId="{BCD8CDD9-0C56-4401-ADB1-8B48DAB2C96F}" srcOrd="0" destOrd="0" presId="urn:microsoft.com/office/officeart/2018/5/layout/IconCircleLabelList"/>
    <dgm:cxn modelId="{B3DC724C-4569-4E9D-BD5A-49E4CD991FD0}" type="presParOf" srcId="{C998AB0A-577D-44AA-A068-F634DDE7BD47}" destId="{DB4CA7C4-FCA1-4127-B20A-2A5C031A3CF4}" srcOrd="1" destOrd="0" presId="urn:microsoft.com/office/officeart/2018/5/layout/IconCircleLabelList"/>
    <dgm:cxn modelId="{AD1AB552-CCE0-4911-BB9E-5D4A60B21F4F}" type="presParOf" srcId="{C998AB0A-577D-44AA-A068-F634DDE7BD47}" destId="{9B0C8FBF-0BDD-48A5-967E-F3FE71659F6A}" srcOrd="2" destOrd="0" presId="urn:microsoft.com/office/officeart/2018/5/layout/IconCircleLabelList"/>
    <dgm:cxn modelId="{8558F796-2D01-40FE-A21A-7530EEBC3BC3}" type="presParOf" srcId="{C998AB0A-577D-44AA-A068-F634DDE7BD47}" destId="{7E6FE37A-5DB0-4899-9FCB-0CE39BC185F8}" srcOrd="3" destOrd="0" presId="urn:microsoft.com/office/officeart/2018/5/layout/IconCircleLabelList"/>
    <dgm:cxn modelId="{1532E2BE-82E9-40A4-A6F7-40B60FC879AE}" type="presParOf" srcId="{50B3CE7C-E10B-4E23-BD93-03664997C932}" destId="{5A266296-0042-402F-92EF-D59AB148E92E}" srcOrd="3" destOrd="0" presId="urn:microsoft.com/office/officeart/2018/5/layout/IconCircleLabelList"/>
    <dgm:cxn modelId="{3A7F4DB9-1469-4F58-B633-24B7EEE084D1}" type="presParOf" srcId="{50B3CE7C-E10B-4E23-BD93-03664997C932}" destId="{ECFA770B-DE2C-4683-A038-58D0FE44BC27}" srcOrd="4" destOrd="0" presId="urn:microsoft.com/office/officeart/2018/5/layout/IconCircleLabelList"/>
    <dgm:cxn modelId="{91311827-CDAC-4BA8-B4A3-117AFD1CEE2D}" type="presParOf" srcId="{ECFA770B-DE2C-4683-A038-58D0FE44BC27}" destId="{FF93E135-77D6-48A0-8871-9BC93D705D06}" srcOrd="0" destOrd="0" presId="urn:microsoft.com/office/officeart/2018/5/layout/IconCircleLabelList"/>
    <dgm:cxn modelId="{83B7CA40-11B7-4507-8422-A40F02D469B2}" type="presParOf" srcId="{ECFA770B-DE2C-4683-A038-58D0FE44BC27}" destId="{39509775-983E-4110-B989-EE2CD6514BE0}" srcOrd="1" destOrd="0" presId="urn:microsoft.com/office/officeart/2018/5/layout/IconCircleLabelList"/>
    <dgm:cxn modelId="{A44BB251-01EB-4DEF-A28C-6D495183E4DC}" type="presParOf" srcId="{ECFA770B-DE2C-4683-A038-58D0FE44BC27}" destId="{493B43B2-705C-4AE5-8A77-D8DEEDA1B5CF}" srcOrd="2" destOrd="0" presId="urn:microsoft.com/office/officeart/2018/5/layout/IconCircleLabelList"/>
    <dgm:cxn modelId="{1EFA52DF-3C80-4DAA-BED6-AFE2F81796B2}" type="presParOf" srcId="{ECFA770B-DE2C-4683-A038-58D0FE44BC27}" destId="{1AEDC777-00B3-41D7-9AE1-23D741E941C3}"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9FCF02-CAD2-4D6F-9542-AD86711168CA}">
      <dsp:nvSpPr>
        <dsp:cNvPr id="0" name=""/>
        <dsp:cNvSpPr/>
      </dsp:nvSpPr>
      <dsp:spPr>
        <a:xfrm>
          <a:off x="160245" y="277934"/>
          <a:ext cx="2780343" cy="2527276"/>
        </a:xfrm>
        <a:prstGeom prst="ellipse">
          <a:avLst/>
        </a:prstGeom>
        <a:blipFill rotWithShape="0">
          <a:blip xmlns:r="http://schemas.openxmlformats.org/officeDocument/2006/relationships" r:embed="rId1"/>
          <a:srcRect/>
          <a:stretch>
            <a:fillRect l="-39000" r="-39000"/>
          </a:stretch>
        </a:blipFill>
        <a:ln>
          <a:noFill/>
        </a:ln>
        <a:effectLst>
          <a:softEdge rad="101600"/>
        </a:effectLst>
      </dsp:spPr>
      <dsp:style>
        <a:lnRef idx="0">
          <a:scrgbClr r="0" g="0" b="0"/>
        </a:lnRef>
        <a:fillRef idx="1">
          <a:scrgbClr r="0" g="0" b="0"/>
        </a:fillRef>
        <a:effectRef idx="0">
          <a:scrgbClr r="0" g="0" b="0"/>
        </a:effectRef>
        <a:fontRef idx="minor"/>
      </dsp:style>
    </dsp:sp>
    <dsp:sp modelId="{7C175B98-93F4-4D7C-BB95-1514AB879CD5}">
      <dsp:nvSpPr>
        <dsp:cNvPr id="0" name=""/>
        <dsp:cNvSpPr/>
      </dsp:nvSpPr>
      <dsp:spPr>
        <a:xfrm flipH="1" flipV="1">
          <a:off x="2476591" y="2589122"/>
          <a:ext cx="916133" cy="407781"/>
        </a:xfrm>
        <a:prstGeom prst="rect">
          <a:avLst/>
        </a:prstGeom>
        <a:solidFill>
          <a:schemeClr val="bg1">
            <a:hueOff val="0"/>
            <a:satOff val="0"/>
            <a:lumOff val="0"/>
            <a:alphaOff val="0"/>
          </a:schemeClr>
        </a:solid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27117FB-F8A7-4A20-A8A7-EC686DDC76D0}">
      <dsp:nvSpPr>
        <dsp:cNvPr id="0" name=""/>
        <dsp:cNvSpPr/>
      </dsp:nvSpPr>
      <dsp:spPr>
        <a:xfrm>
          <a:off x="199887" y="3175434"/>
          <a:ext cx="2748087" cy="568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1066800">
            <a:lnSpc>
              <a:spcPct val="100000"/>
            </a:lnSpc>
            <a:spcBef>
              <a:spcPct val="0"/>
            </a:spcBef>
            <a:spcAft>
              <a:spcPct val="35000"/>
            </a:spcAft>
            <a:buNone/>
            <a:defRPr cap="all"/>
          </a:pPr>
          <a:r>
            <a:rPr lang="es-ES" sz="2400" b="1" kern="1200" noProof="1"/>
            <a:t>Viaje en el tiempo</a:t>
          </a:r>
        </a:p>
      </dsp:txBody>
      <dsp:txXfrm>
        <a:off x="199887" y="3175434"/>
        <a:ext cx="2748087" cy="568467"/>
      </dsp:txXfrm>
    </dsp:sp>
    <dsp:sp modelId="{BCD8CDD9-0C56-4401-ADB1-8B48DAB2C96F}">
      <dsp:nvSpPr>
        <dsp:cNvPr id="0" name=""/>
        <dsp:cNvSpPr/>
      </dsp:nvSpPr>
      <dsp:spPr>
        <a:xfrm>
          <a:off x="3271301" y="403895"/>
          <a:ext cx="2605239" cy="2341357"/>
        </a:xfrm>
        <a:prstGeom prst="ellipse">
          <a:avLst/>
        </a:prstGeom>
        <a:blipFill rotWithShape="0">
          <a:blip xmlns:r="http://schemas.openxmlformats.org/officeDocument/2006/relationships" r:embed="rId2"/>
          <a:srcRect/>
          <a:stretch>
            <a:fillRect t="-25000" b="-25000"/>
          </a:stretch>
        </a:blipFill>
        <a:ln>
          <a:noFill/>
        </a:ln>
        <a:effectLst>
          <a:softEdge rad="0"/>
        </a:effectLst>
      </dsp:spPr>
      <dsp:style>
        <a:lnRef idx="0">
          <a:scrgbClr r="0" g="0" b="0"/>
        </a:lnRef>
        <a:fillRef idx="1">
          <a:scrgbClr r="0" g="0" b="0"/>
        </a:fillRef>
        <a:effectRef idx="0">
          <a:scrgbClr r="0" g="0" b="0"/>
        </a:effectRef>
        <a:fontRef idx="minor"/>
      </dsp:style>
    </dsp:sp>
    <dsp:sp modelId="{DB4CA7C4-FCA1-4127-B20A-2A5C031A3CF4}">
      <dsp:nvSpPr>
        <dsp:cNvPr id="0" name=""/>
        <dsp:cNvSpPr/>
      </dsp:nvSpPr>
      <dsp:spPr>
        <a:xfrm flipH="1">
          <a:off x="6971562" y="3800764"/>
          <a:ext cx="396563" cy="221960"/>
        </a:xfrm>
        <a:prstGeom prst="rect">
          <a:avLst/>
        </a:prstGeom>
        <a:solidFill>
          <a:schemeClr val="bg1">
            <a:hueOff val="0"/>
            <a:satOff val="0"/>
            <a:lumOff val="0"/>
            <a:alphaOff val="0"/>
          </a:schemeClr>
        </a:solid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E6FE37A-5DB0-4899-9FCB-0CE39BC185F8}">
      <dsp:nvSpPr>
        <dsp:cNvPr id="0" name=""/>
        <dsp:cNvSpPr/>
      </dsp:nvSpPr>
      <dsp:spPr>
        <a:xfrm>
          <a:off x="3355071" y="3214298"/>
          <a:ext cx="2418750" cy="6397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1066800">
            <a:lnSpc>
              <a:spcPct val="100000"/>
            </a:lnSpc>
            <a:spcBef>
              <a:spcPct val="0"/>
            </a:spcBef>
            <a:spcAft>
              <a:spcPct val="35000"/>
            </a:spcAft>
            <a:buNone/>
            <a:defRPr cap="all"/>
          </a:pPr>
          <a:r>
            <a:rPr lang="es-ES" sz="2400" b="1" kern="1200" noProof="1"/>
            <a:t>Sevilla</a:t>
          </a:r>
        </a:p>
      </dsp:txBody>
      <dsp:txXfrm>
        <a:off x="3355071" y="3214298"/>
        <a:ext cx="2418750" cy="639763"/>
      </dsp:txXfrm>
    </dsp:sp>
    <dsp:sp modelId="{FF93E135-77D6-48A0-8871-9BC93D705D06}">
      <dsp:nvSpPr>
        <dsp:cNvPr id="0" name=""/>
        <dsp:cNvSpPr/>
      </dsp:nvSpPr>
      <dsp:spPr>
        <a:xfrm>
          <a:off x="6383867" y="231476"/>
          <a:ext cx="2567969" cy="2759850"/>
        </a:xfrm>
        <a:prstGeom prst="ellipse">
          <a:avLst/>
        </a:prstGeom>
        <a:blipFill rotWithShape="0">
          <a:blip xmlns:r="http://schemas.openxmlformats.org/officeDocument/2006/relationships" r:embed="rId3"/>
          <a:srcRect/>
          <a:stretch>
            <a:fillRect l="-59000" r="-59000"/>
          </a:stretch>
        </a:blipFill>
        <a:ln>
          <a:noFill/>
        </a:ln>
        <a:effectLst>
          <a:softEdge rad="139700"/>
        </a:effectLst>
      </dsp:spPr>
      <dsp:style>
        <a:lnRef idx="0">
          <a:scrgbClr r="0" g="0" b="0"/>
        </a:lnRef>
        <a:fillRef idx="1">
          <a:scrgbClr r="0" g="0" b="0"/>
        </a:fillRef>
        <a:effectRef idx="0">
          <a:scrgbClr r="0" g="0" b="0"/>
        </a:effectRef>
        <a:fontRef idx="minor"/>
      </dsp:style>
    </dsp:sp>
    <dsp:sp modelId="{39509775-983E-4110-B989-EE2CD6514BE0}">
      <dsp:nvSpPr>
        <dsp:cNvPr id="0" name=""/>
        <dsp:cNvSpPr/>
      </dsp:nvSpPr>
      <dsp:spPr>
        <a:xfrm flipH="1">
          <a:off x="6274405" y="2757386"/>
          <a:ext cx="707666" cy="228326"/>
        </a:xfrm>
        <a:prstGeom prst="rect">
          <a:avLst/>
        </a:prstGeom>
        <a:solidFill>
          <a:schemeClr val="bg1">
            <a:hueOff val="0"/>
            <a:satOff val="0"/>
            <a:lumOff val="0"/>
            <a:alphaOff val="0"/>
          </a:schemeClr>
        </a:solid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AEDC777-00B3-41D7-9AE1-23D741E941C3}">
      <dsp:nvSpPr>
        <dsp:cNvPr id="0" name=""/>
        <dsp:cNvSpPr/>
      </dsp:nvSpPr>
      <dsp:spPr>
        <a:xfrm>
          <a:off x="5999613" y="3207667"/>
          <a:ext cx="3463480" cy="6397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889000">
            <a:lnSpc>
              <a:spcPct val="100000"/>
            </a:lnSpc>
            <a:spcBef>
              <a:spcPct val="0"/>
            </a:spcBef>
            <a:spcAft>
              <a:spcPct val="35000"/>
            </a:spcAft>
            <a:buNone/>
            <a:defRPr cap="all"/>
          </a:pPr>
          <a:r>
            <a:rPr lang="es-ES" sz="2000" b="1" kern="1200" noProof="1"/>
            <a:t>Congreso</a:t>
          </a:r>
          <a:r>
            <a:rPr lang="es-ES" sz="2000" b="1" kern="1200" baseline="0" noProof="1"/>
            <a:t> Libreros 2018</a:t>
          </a:r>
          <a:endParaRPr lang="es-ES" sz="2000" b="1" kern="1200" noProof="1"/>
        </a:p>
      </dsp:txBody>
      <dsp:txXfrm>
        <a:off x="5999613" y="3207667"/>
        <a:ext cx="3463480" cy="639763"/>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o de la lista de etiquetas de círculo"/>
  <dgm:desc val="Se usa para mostrar fragmentos no secuenciales o agrupados de información acompañados de elementos visuales relacionados. Funciona mejor con iconos o imágenes pequeñas con leyendas de texto breve."/>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ción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s-ES"/>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0B0FAE97-1210-4E36-A60A-8BA798A12A99}" type="datetime1">
              <a:rPr lang="es-ES" smtClean="0"/>
              <a:t>19/06/2022</a:t>
            </a:fld>
            <a:endParaRPr lang="es-ES"/>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s-ES"/>
          </a:p>
        </p:txBody>
      </p:sp>
      <p:sp>
        <p:nvSpPr>
          <p:cNvPr id="5" name="Marcador de posición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FB53ADFC-ABB8-401A-BB24-33FDAFEDCEBD}" type="slidenum">
              <a:rPr lang="es-ES" smtClean="0"/>
              <a:t>‹Nº›</a:t>
            </a:fld>
            <a:endParaRPr lang="es-ES"/>
          </a:p>
        </p:txBody>
      </p:sp>
    </p:spTree>
    <p:extLst>
      <p:ext uri="{BB962C8B-B14F-4D97-AF65-F5344CB8AC3E}">
        <p14:creationId xmlns:p14="http://schemas.microsoft.com/office/powerpoint/2010/main" val="273324930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ción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s-ES" noProof="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93D3D879-06F7-4BB3-9FD8-DADB216A1AB3}" type="datetime1">
              <a:rPr lang="es-ES" noProof="0" smtClean="0"/>
              <a:t>19/06/2022</a:t>
            </a:fld>
            <a:endParaRPr lang="es-ES" noProof="0"/>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s-ES" noProof="0"/>
          </a:p>
        </p:txBody>
      </p:sp>
      <p:sp>
        <p:nvSpPr>
          <p:cNvPr id="5" name="Marcador de posición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6" name="Marcador de posición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s-ES" noProof="0"/>
          </a:p>
        </p:txBody>
      </p:sp>
      <p:sp>
        <p:nvSpPr>
          <p:cNvPr id="7" name="Marcador de posición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4B725628-3A68-42F4-BA86-981817953149}" type="slidenum">
              <a:rPr lang="es-ES" noProof="0" smtClean="0"/>
              <a:t>‹Nº›</a:t>
            </a:fld>
            <a:endParaRPr lang="es-ES" noProof="0"/>
          </a:p>
        </p:txBody>
      </p:sp>
    </p:spTree>
    <p:extLst>
      <p:ext uri="{BB962C8B-B14F-4D97-AF65-F5344CB8AC3E}">
        <p14:creationId xmlns:p14="http://schemas.microsoft.com/office/powerpoint/2010/main" val="64925861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4B725628-3A68-42F4-BA86-981817953149}" type="slidenum">
              <a:rPr lang="es-ES" smtClean="0"/>
              <a:t>1</a:t>
            </a:fld>
            <a:endParaRPr lang="es-ES"/>
          </a:p>
        </p:txBody>
      </p:sp>
    </p:spTree>
    <p:extLst>
      <p:ext uri="{BB962C8B-B14F-4D97-AF65-F5344CB8AC3E}">
        <p14:creationId xmlns:p14="http://schemas.microsoft.com/office/powerpoint/2010/main" val="38592577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4B725628-3A68-42F4-BA86-981817953149}" type="slidenum">
              <a:rPr lang="es-ES" smtClean="0"/>
              <a:t>10</a:t>
            </a:fld>
            <a:endParaRPr lang="es-ES"/>
          </a:p>
        </p:txBody>
      </p:sp>
    </p:spTree>
    <p:extLst>
      <p:ext uri="{BB962C8B-B14F-4D97-AF65-F5344CB8AC3E}">
        <p14:creationId xmlns:p14="http://schemas.microsoft.com/office/powerpoint/2010/main" val="5174971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4B725628-3A68-42F4-BA86-981817953149}" type="slidenum">
              <a:rPr lang="es-ES" smtClean="0"/>
              <a:t>11</a:t>
            </a:fld>
            <a:endParaRPr lang="es-ES"/>
          </a:p>
        </p:txBody>
      </p:sp>
    </p:spTree>
    <p:extLst>
      <p:ext uri="{BB962C8B-B14F-4D97-AF65-F5344CB8AC3E}">
        <p14:creationId xmlns:p14="http://schemas.microsoft.com/office/powerpoint/2010/main" val="23515751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4B725628-3A68-42F4-BA86-981817953149}" type="slidenum">
              <a:rPr lang="es-ES" smtClean="0"/>
              <a:t>12</a:t>
            </a:fld>
            <a:endParaRPr lang="es-ES"/>
          </a:p>
        </p:txBody>
      </p:sp>
    </p:spTree>
    <p:extLst>
      <p:ext uri="{BB962C8B-B14F-4D97-AF65-F5344CB8AC3E}">
        <p14:creationId xmlns:p14="http://schemas.microsoft.com/office/powerpoint/2010/main" val="30697728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4B725628-3A68-42F4-BA86-981817953149}" type="slidenum">
              <a:rPr lang="es-ES" smtClean="0"/>
              <a:t>13</a:t>
            </a:fld>
            <a:endParaRPr lang="es-ES"/>
          </a:p>
        </p:txBody>
      </p:sp>
    </p:spTree>
    <p:extLst>
      <p:ext uri="{BB962C8B-B14F-4D97-AF65-F5344CB8AC3E}">
        <p14:creationId xmlns:p14="http://schemas.microsoft.com/office/powerpoint/2010/main" val="30508253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4B725628-3A68-42F4-BA86-981817953149}" type="slidenum">
              <a:rPr lang="es-ES" smtClean="0"/>
              <a:t>14</a:t>
            </a:fld>
            <a:endParaRPr lang="es-ES"/>
          </a:p>
        </p:txBody>
      </p:sp>
    </p:spTree>
    <p:extLst>
      <p:ext uri="{BB962C8B-B14F-4D97-AF65-F5344CB8AC3E}">
        <p14:creationId xmlns:p14="http://schemas.microsoft.com/office/powerpoint/2010/main" val="28953660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4B725628-3A68-42F4-BA86-981817953149}" type="slidenum">
              <a:rPr lang="es-ES" smtClean="0"/>
              <a:t>15</a:t>
            </a:fld>
            <a:endParaRPr lang="es-ES"/>
          </a:p>
        </p:txBody>
      </p:sp>
    </p:spTree>
    <p:extLst>
      <p:ext uri="{BB962C8B-B14F-4D97-AF65-F5344CB8AC3E}">
        <p14:creationId xmlns:p14="http://schemas.microsoft.com/office/powerpoint/2010/main" val="33297542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4B725628-3A68-42F4-BA86-981817953149}" type="slidenum">
              <a:rPr lang="es-ES" smtClean="0"/>
              <a:t>16</a:t>
            </a:fld>
            <a:endParaRPr lang="es-ES"/>
          </a:p>
        </p:txBody>
      </p:sp>
    </p:spTree>
    <p:extLst>
      <p:ext uri="{BB962C8B-B14F-4D97-AF65-F5344CB8AC3E}">
        <p14:creationId xmlns:p14="http://schemas.microsoft.com/office/powerpoint/2010/main" val="1292967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4B725628-3A68-42F4-BA86-981817953149}" type="slidenum">
              <a:rPr lang="es-ES" smtClean="0"/>
              <a:t>17</a:t>
            </a:fld>
            <a:endParaRPr lang="es-ES"/>
          </a:p>
        </p:txBody>
      </p:sp>
    </p:spTree>
    <p:extLst>
      <p:ext uri="{BB962C8B-B14F-4D97-AF65-F5344CB8AC3E}">
        <p14:creationId xmlns:p14="http://schemas.microsoft.com/office/powerpoint/2010/main" val="37418213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4B725628-3A68-42F4-BA86-981817953149}" type="slidenum">
              <a:rPr lang="es-ES" smtClean="0"/>
              <a:t>18</a:t>
            </a:fld>
            <a:endParaRPr lang="es-ES"/>
          </a:p>
        </p:txBody>
      </p:sp>
    </p:spTree>
    <p:extLst>
      <p:ext uri="{BB962C8B-B14F-4D97-AF65-F5344CB8AC3E}">
        <p14:creationId xmlns:p14="http://schemas.microsoft.com/office/powerpoint/2010/main" val="731475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4B725628-3A68-42F4-BA86-981817953149}" type="slidenum">
              <a:rPr lang="es-ES" smtClean="0"/>
              <a:t>19</a:t>
            </a:fld>
            <a:endParaRPr lang="es-ES"/>
          </a:p>
        </p:txBody>
      </p:sp>
    </p:spTree>
    <p:extLst>
      <p:ext uri="{BB962C8B-B14F-4D97-AF65-F5344CB8AC3E}">
        <p14:creationId xmlns:p14="http://schemas.microsoft.com/office/powerpoint/2010/main" val="2932275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4B725628-3A68-42F4-BA86-981817953149}" type="slidenum">
              <a:rPr lang="es-ES" smtClean="0"/>
              <a:t>2</a:t>
            </a:fld>
            <a:endParaRPr lang="es-ES"/>
          </a:p>
        </p:txBody>
      </p:sp>
    </p:spTree>
    <p:extLst>
      <p:ext uri="{BB962C8B-B14F-4D97-AF65-F5344CB8AC3E}">
        <p14:creationId xmlns:p14="http://schemas.microsoft.com/office/powerpoint/2010/main" val="39598457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4B725628-3A68-42F4-BA86-981817953149}" type="slidenum">
              <a:rPr lang="es-ES" smtClean="0"/>
              <a:t>20</a:t>
            </a:fld>
            <a:endParaRPr lang="es-ES"/>
          </a:p>
        </p:txBody>
      </p:sp>
    </p:spTree>
    <p:extLst>
      <p:ext uri="{BB962C8B-B14F-4D97-AF65-F5344CB8AC3E}">
        <p14:creationId xmlns:p14="http://schemas.microsoft.com/office/powerpoint/2010/main" val="33518718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4B725628-3A68-42F4-BA86-981817953149}" type="slidenum">
              <a:rPr lang="es-ES" smtClean="0"/>
              <a:t>21</a:t>
            </a:fld>
            <a:endParaRPr lang="es-ES"/>
          </a:p>
        </p:txBody>
      </p:sp>
    </p:spTree>
    <p:extLst>
      <p:ext uri="{BB962C8B-B14F-4D97-AF65-F5344CB8AC3E}">
        <p14:creationId xmlns:p14="http://schemas.microsoft.com/office/powerpoint/2010/main" val="24689580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4B725628-3A68-42F4-BA86-981817953149}" type="slidenum">
              <a:rPr lang="es-ES" smtClean="0"/>
              <a:t>22</a:t>
            </a:fld>
            <a:endParaRPr lang="es-ES"/>
          </a:p>
        </p:txBody>
      </p:sp>
    </p:spTree>
    <p:extLst>
      <p:ext uri="{BB962C8B-B14F-4D97-AF65-F5344CB8AC3E}">
        <p14:creationId xmlns:p14="http://schemas.microsoft.com/office/powerpoint/2010/main" val="2179798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4B725628-3A68-42F4-BA86-981817953149}" type="slidenum">
              <a:rPr lang="es-ES" smtClean="0"/>
              <a:t>23</a:t>
            </a:fld>
            <a:endParaRPr lang="es-ES"/>
          </a:p>
        </p:txBody>
      </p:sp>
    </p:spTree>
    <p:extLst>
      <p:ext uri="{BB962C8B-B14F-4D97-AF65-F5344CB8AC3E}">
        <p14:creationId xmlns:p14="http://schemas.microsoft.com/office/powerpoint/2010/main" val="30510476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4B725628-3A68-42F4-BA86-981817953149}" type="slidenum">
              <a:rPr lang="es-ES" smtClean="0"/>
              <a:t>24</a:t>
            </a:fld>
            <a:endParaRPr lang="es-ES"/>
          </a:p>
        </p:txBody>
      </p:sp>
    </p:spTree>
    <p:extLst>
      <p:ext uri="{BB962C8B-B14F-4D97-AF65-F5344CB8AC3E}">
        <p14:creationId xmlns:p14="http://schemas.microsoft.com/office/powerpoint/2010/main" val="22075535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4B725628-3A68-42F4-BA86-981817953149}" type="slidenum">
              <a:rPr lang="es-ES" smtClean="0"/>
              <a:t>25</a:t>
            </a:fld>
            <a:endParaRPr lang="es-ES"/>
          </a:p>
        </p:txBody>
      </p:sp>
    </p:spTree>
    <p:extLst>
      <p:ext uri="{BB962C8B-B14F-4D97-AF65-F5344CB8AC3E}">
        <p14:creationId xmlns:p14="http://schemas.microsoft.com/office/powerpoint/2010/main" val="10070471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4B725628-3A68-42F4-BA86-981817953149}" type="slidenum">
              <a:rPr lang="es-ES" smtClean="0"/>
              <a:t>26</a:t>
            </a:fld>
            <a:endParaRPr lang="es-ES"/>
          </a:p>
        </p:txBody>
      </p:sp>
    </p:spTree>
    <p:extLst>
      <p:ext uri="{BB962C8B-B14F-4D97-AF65-F5344CB8AC3E}">
        <p14:creationId xmlns:p14="http://schemas.microsoft.com/office/powerpoint/2010/main" val="30603259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4B725628-3A68-42F4-BA86-981817953149}" type="slidenum">
              <a:rPr lang="es-ES" smtClean="0"/>
              <a:t>27</a:t>
            </a:fld>
            <a:endParaRPr lang="es-ES"/>
          </a:p>
        </p:txBody>
      </p:sp>
    </p:spTree>
    <p:extLst>
      <p:ext uri="{BB962C8B-B14F-4D97-AF65-F5344CB8AC3E}">
        <p14:creationId xmlns:p14="http://schemas.microsoft.com/office/powerpoint/2010/main" val="36540865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4B725628-3A68-42F4-BA86-981817953149}" type="slidenum">
              <a:rPr lang="es-ES" smtClean="0"/>
              <a:t>28</a:t>
            </a:fld>
            <a:endParaRPr lang="es-ES"/>
          </a:p>
        </p:txBody>
      </p:sp>
    </p:spTree>
    <p:extLst>
      <p:ext uri="{BB962C8B-B14F-4D97-AF65-F5344CB8AC3E}">
        <p14:creationId xmlns:p14="http://schemas.microsoft.com/office/powerpoint/2010/main" val="14533791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4B725628-3A68-42F4-BA86-981817953149}" type="slidenum">
              <a:rPr lang="es-ES" smtClean="0"/>
              <a:t>29</a:t>
            </a:fld>
            <a:endParaRPr lang="es-ES"/>
          </a:p>
        </p:txBody>
      </p:sp>
    </p:spTree>
    <p:extLst>
      <p:ext uri="{BB962C8B-B14F-4D97-AF65-F5344CB8AC3E}">
        <p14:creationId xmlns:p14="http://schemas.microsoft.com/office/powerpoint/2010/main" val="27402484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4B725628-3A68-42F4-BA86-981817953149}" type="slidenum">
              <a:rPr lang="es-ES" smtClean="0"/>
              <a:t>3</a:t>
            </a:fld>
            <a:endParaRPr lang="es-ES"/>
          </a:p>
        </p:txBody>
      </p:sp>
    </p:spTree>
    <p:extLst>
      <p:ext uri="{BB962C8B-B14F-4D97-AF65-F5344CB8AC3E}">
        <p14:creationId xmlns:p14="http://schemas.microsoft.com/office/powerpoint/2010/main" val="22501314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4B725628-3A68-42F4-BA86-981817953149}" type="slidenum">
              <a:rPr lang="es-ES" smtClean="0"/>
              <a:t>30</a:t>
            </a:fld>
            <a:endParaRPr lang="es-ES"/>
          </a:p>
        </p:txBody>
      </p:sp>
    </p:spTree>
    <p:extLst>
      <p:ext uri="{BB962C8B-B14F-4D97-AF65-F5344CB8AC3E}">
        <p14:creationId xmlns:p14="http://schemas.microsoft.com/office/powerpoint/2010/main" val="1085942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4B725628-3A68-42F4-BA86-981817953149}" type="slidenum">
              <a:rPr lang="es-ES" smtClean="0"/>
              <a:t>4</a:t>
            </a:fld>
            <a:endParaRPr lang="es-ES"/>
          </a:p>
        </p:txBody>
      </p:sp>
    </p:spTree>
    <p:extLst>
      <p:ext uri="{BB962C8B-B14F-4D97-AF65-F5344CB8AC3E}">
        <p14:creationId xmlns:p14="http://schemas.microsoft.com/office/powerpoint/2010/main" val="11143477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4B725628-3A68-42F4-BA86-981817953149}" type="slidenum">
              <a:rPr lang="es-ES" smtClean="0"/>
              <a:t>5</a:t>
            </a:fld>
            <a:endParaRPr lang="es-ES"/>
          </a:p>
        </p:txBody>
      </p:sp>
    </p:spTree>
    <p:extLst>
      <p:ext uri="{BB962C8B-B14F-4D97-AF65-F5344CB8AC3E}">
        <p14:creationId xmlns:p14="http://schemas.microsoft.com/office/powerpoint/2010/main" val="4733867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4B725628-3A68-42F4-BA86-981817953149}" type="slidenum">
              <a:rPr lang="es-ES" smtClean="0"/>
              <a:t>6</a:t>
            </a:fld>
            <a:endParaRPr lang="es-ES"/>
          </a:p>
        </p:txBody>
      </p:sp>
    </p:spTree>
    <p:extLst>
      <p:ext uri="{BB962C8B-B14F-4D97-AF65-F5344CB8AC3E}">
        <p14:creationId xmlns:p14="http://schemas.microsoft.com/office/powerpoint/2010/main" val="29122828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4B725628-3A68-42F4-BA86-981817953149}" type="slidenum">
              <a:rPr lang="es-ES" smtClean="0"/>
              <a:t>7</a:t>
            </a:fld>
            <a:endParaRPr lang="es-ES"/>
          </a:p>
        </p:txBody>
      </p:sp>
    </p:spTree>
    <p:extLst>
      <p:ext uri="{BB962C8B-B14F-4D97-AF65-F5344CB8AC3E}">
        <p14:creationId xmlns:p14="http://schemas.microsoft.com/office/powerpoint/2010/main" val="30362977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4B725628-3A68-42F4-BA86-981817953149}" type="slidenum">
              <a:rPr lang="es-ES" smtClean="0"/>
              <a:t>8</a:t>
            </a:fld>
            <a:endParaRPr lang="es-ES"/>
          </a:p>
        </p:txBody>
      </p:sp>
    </p:spTree>
    <p:extLst>
      <p:ext uri="{BB962C8B-B14F-4D97-AF65-F5344CB8AC3E}">
        <p14:creationId xmlns:p14="http://schemas.microsoft.com/office/powerpoint/2010/main" val="34876912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4B725628-3A68-42F4-BA86-981817953149}" type="slidenum">
              <a:rPr lang="es-ES" smtClean="0"/>
              <a:t>9</a:t>
            </a:fld>
            <a:endParaRPr lang="es-ES"/>
          </a:p>
        </p:txBody>
      </p:sp>
    </p:spTree>
    <p:extLst>
      <p:ext uri="{BB962C8B-B14F-4D97-AF65-F5344CB8AC3E}">
        <p14:creationId xmlns:p14="http://schemas.microsoft.com/office/powerpoint/2010/main" val="14535176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10" name="Rectángulo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Elipse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p:cNvSpPr>
            <a:spLocks noGrp="1"/>
          </p:cNvSpPr>
          <p:nvPr>
            <p:ph type="ctrTitle"/>
          </p:nvPr>
        </p:nvSpPr>
        <p:spPr>
          <a:xfrm>
            <a:off x="457200" y="4960137"/>
            <a:ext cx="7772400" cy="1463040"/>
          </a:xfrm>
        </p:spPr>
        <p:txBody>
          <a:bodyPr rtlCol="0" anchor="ctr">
            <a:normAutofit/>
          </a:bodyPr>
          <a:lstStyle>
            <a:lvl1pPr algn="r">
              <a:defRPr sz="5000" spc="200" baseline="0"/>
            </a:lvl1pPr>
          </a:lstStyle>
          <a:p>
            <a:pPr rtl="0"/>
            <a:r>
              <a:rPr lang="es-ES" noProof="0"/>
              <a:t>Haga clic para modificar el estilo de título del patrón</a:t>
            </a:r>
          </a:p>
        </p:txBody>
      </p:sp>
      <p:sp>
        <p:nvSpPr>
          <p:cNvPr id="3" name="Subtítulo 2"/>
          <p:cNvSpPr>
            <a:spLocks noGrp="1"/>
          </p:cNvSpPr>
          <p:nvPr>
            <p:ph type="subTitle" idx="1"/>
          </p:nvPr>
        </p:nvSpPr>
        <p:spPr>
          <a:xfrm>
            <a:off x="8610600" y="4960137"/>
            <a:ext cx="3200400" cy="1463040"/>
          </a:xfrm>
        </p:spPr>
        <p:txBody>
          <a:bodyPr lIns="91440" rIns="91440" rtlCol="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pPr rtl="0"/>
            <a:r>
              <a:rPr lang="es-ES" noProof="0"/>
              <a:t>Haga clic para modificar el estilo de subtítulo del patrón</a:t>
            </a:r>
          </a:p>
        </p:txBody>
      </p:sp>
      <p:sp>
        <p:nvSpPr>
          <p:cNvPr id="4" name="Marcador de fecha 3"/>
          <p:cNvSpPr>
            <a:spLocks noGrp="1"/>
          </p:cNvSpPr>
          <p:nvPr>
            <p:ph type="dt" sz="half" idx="10"/>
          </p:nvPr>
        </p:nvSpPr>
        <p:spPr/>
        <p:txBody>
          <a:bodyPr rtlCol="0"/>
          <a:lstStyle>
            <a:lvl1pPr algn="l">
              <a:defRPr/>
            </a:lvl1pPr>
          </a:lstStyle>
          <a:p>
            <a:pPr rtl="0"/>
            <a:fld id="{14CEBD4D-085C-498A-87ED-B94FC4CBCFC7}" type="datetime1">
              <a:rPr lang="es-ES" noProof="0" smtClean="0"/>
              <a:t>19/06/2022</a:t>
            </a:fld>
            <a:endParaRPr lang="es-ES" noProof="0"/>
          </a:p>
        </p:txBody>
      </p:sp>
      <p:sp>
        <p:nvSpPr>
          <p:cNvPr id="5" name="Marcador de pie de página 4"/>
          <p:cNvSpPr>
            <a:spLocks noGrp="1"/>
          </p:cNvSpPr>
          <p:nvPr>
            <p:ph type="ftr" sz="quarter" idx="11"/>
          </p:nvPr>
        </p:nvSpPr>
        <p:spPr/>
        <p:txBody>
          <a:bodyPr rtlCol="0"/>
          <a:lstStyle/>
          <a:p>
            <a:pPr rtl="0"/>
            <a:endParaRPr lang="es-ES" noProof="0"/>
          </a:p>
        </p:txBody>
      </p:sp>
      <p:sp>
        <p:nvSpPr>
          <p:cNvPr id="6" name="Marcador de posición de número de diapositiva 5"/>
          <p:cNvSpPr>
            <a:spLocks noGrp="1"/>
          </p:cNvSpPr>
          <p:nvPr>
            <p:ph type="sldNum" sz="quarter" idx="12"/>
          </p:nvPr>
        </p:nvSpPr>
        <p:spPr/>
        <p:txBody>
          <a:bodyPr rtlCol="0"/>
          <a:lstStyle/>
          <a:p>
            <a:pPr rtl="0"/>
            <a:fld id="{4FAB73BC-B049-4115-A692-8D63A059BFB8}" type="slidenum">
              <a:rPr lang="es-ES" noProof="0" smtClean="0"/>
              <a:t>‹Nº›</a:t>
            </a:fld>
            <a:endParaRPr lang="es-ES" noProof="0"/>
          </a:p>
        </p:txBody>
      </p:sp>
      <p:cxnSp>
        <p:nvCxnSpPr>
          <p:cNvPr id="8" name="Conector recto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es-ES" noProof="0"/>
              <a:t>Haga clic para modificar el estilo de título del patrón</a:t>
            </a:r>
          </a:p>
        </p:txBody>
      </p:sp>
      <p:sp>
        <p:nvSpPr>
          <p:cNvPr id="3" name="Marcador de posición de texto vertical 2"/>
          <p:cNvSpPr>
            <a:spLocks noGrp="1"/>
          </p:cNvSpPr>
          <p:nvPr>
            <p:ph type="body" orient="vert" idx="1"/>
          </p:nvPr>
        </p:nvSpPr>
        <p:spPr/>
        <p:txBody>
          <a:bodyPr vert="eaVert" rtlCol="0"/>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fecha 3"/>
          <p:cNvSpPr>
            <a:spLocks noGrp="1"/>
          </p:cNvSpPr>
          <p:nvPr>
            <p:ph type="dt" sz="half" idx="10"/>
          </p:nvPr>
        </p:nvSpPr>
        <p:spPr/>
        <p:txBody>
          <a:bodyPr rtlCol="0"/>
          <a:lstStyle/>
          <a:p>
            <a:pPr rtl="0"/>
            <a:fld id="{AA3C0138-BF83-46A1-914E-F1E2A8306695}" type="datetime1">
              <a:rPr lang="es-ES" noProof="0" smtClean="0"/>
              <a:t>19/06/2022</a:t>
            </a:fld>
            <a:endParaRPr lang="es-ES" noProof="0"/>
          </a:p>
        </p:txBody>
      </p:sp>
      <p:sp>
        <p:nvSpPr>
          <p:cNvPr id="5" name="Marcador de pie de página 4"/>
          <p:cNvSpPr>
            <a:spLocks noGrp="1"/>
          </p:cNvSpPr>
          <p:nvPr>
            <p:ph type="ftr" sz="quarter" idx="11"/>
          </p:nvPr>
        </p:nvSpPr>
        <p:spPr/>
        <p:txBody>
          <a:bodyPr rtlCol="0"/>
          <a:lstStyle/>
          <a:p>
            <a:pPr rtl="0"/>
            <a:endParaRPr lang="es-ES" noProof="0"/>
          </a:p>
        </p:txBody>
      </p:sp>
      <p:sp>
        <p:nvSpPr>
          <p:cNvPr id="6" name="Marcador de posición de número de diapositiva 5"/>
          <p:cNvSpPr>
            <a:spLocks noGrp="1"/>
          </p:cNvSpPr>
          <p:nvPr>
            <p:ph type="sldNum" sz="quarter" idx="12"/>
          </p:nvPr>
        </p:nvSpPr>
        <p:spPr/>
        <p:txBody>
          <a:bodyPr rtlCol="0"/>
          <a:lstStyle/>
          <a:p>
            <a:pPr rtl="0"/>
            <a:fld id="{4FAB73BC-B049-4115-A692-8D63A059BFB8}" type="slidenum">
              <a:rPr lang="es-ES" noProof="0" smtClean="0"/>
              <a:t>‹Nº›</a:t>
            </a:fld>
            <a:endParaRPr lang="es-ES" noProof="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1" y="762000"/>
            <a:ext cx="2628900" cy="5410200"/>
          </a:xfrm>
        </p:spPr>
        <p:txBody>
          <a:bodyPr vert="eaVert" lIns="45720" tIns="91440" rIns="45720" bIns="91440" rtlCol="0"/>
          <a:lstStyle/>
          <a:p>
            <a:pPr rtl="0"/>
            <a:r>
              <a:rPr lang="es-ES" noProof="0"/>
              <a:t>Haga clic para modificar el estilo de título del patrón</a:t>
            </a:r>
          </a:p>
        </p:txBody>
      </p:sp>
      <p:sp>
        <p:nvSpPr>
          <p:cNvPr id="3" name="Marcador de posición de texto vertical 2"/>
          <p:cNvSpPr>
            <a:spLocks noGrp="1"/>
          </p:cNvSpPr>
          <p:nvPr>
            <p:ph type="body" orient="vert" idx="1"/>
          </p:nvPr>
        </p:nvSpPr>
        <p:spPr>
          <a:xfrm>
            <a:off x="990601" y="762000"/>
            <a:ext cx="7581900" cy="5410200"/>
          </a:xfrm>
        </p:spPr>
        <p:txBody>
          <a:bodyPr vert="eaVert" rtlCol="0"/>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fecha 3"/>
          <p:cNvSpPr>
            <a:spLocks noGrp="1"/>
          </p:cNvSpPr>
          <p:nvPr>
            <p:ph type="dt" sz="half" idx="10"/>
          </p:nvPr>
        </p:nvSpPr>
        <p:spPr/>
        <p:txBody>
          <a:bodyPr rtlCol="0"/>
          <a:lstStyle/>
          <a:p>
            <a:pPr rtl="0"/>
            <a:fld id="{900568A9-B9DF-49AA-9F31-6F462455E52A}" type="datetime1">
              <a:rPr lang="es-ES" noProof="0" smtClean="0"/>
              <a:t>19/06/2022</a:t>
            </a:fld>
            <a:endParaRPr lang="es-ES" noProof="0"/>
          </a:p>
        </p:txBody>
      </p:sp>
      <p:sp>
        <p:nvSpPr>
          <p:cNvPr id="5" name="Marcador de pie de página 4"/>
          <p:cNvSpPr>
            <a:spLocks noGrp="1"/>
          </p:cNvSpPr>
          <p:nvPr>
            <p:ph type="ftr" sz="quarter" idx="11"/>
          </p:nvPr>
        </p:nvSpPr>
        <p:spPr/>
        <p:txBody>
          <a:bodyPr rtlCol="0"/>
          <a:lstStyle/>
          <a:p>
            <a:pPr rtl="0"/>
            <a:endParaRPr lang="es-ES" noProof="0"/>
          </a:p>
        </p:txBody>
      </p:sp>
      <p:sp>
        <p:nvSpPr>
          <p:cNvPr id="6" name="Marcador de posición de número de diapositiva 5"/>
          <p:cNvSpPr>
            <a:spLocks noGrp="1"/>
          </p:cNvSpPr>
          <p:nvPr>
            <p:ph type="sldNum" sz="quarter" idx="12"/>
          </p:nvPr>
        </p:nvSpPr>
        <p:spPr/>
        <p:txBody>
          <a:bodyPr rtlCol="0"/>
          <a:lstStyle/>
          <a:p>
            <a:pPr rtl="0"/>
            <a:fld id="{4FAB73BC-B049-4115-A692-8D63A059BFB8}" type="slidenum">
              <a:rPr lang="es-ES" noProof="0" smtClean="0"/>
              <a:t>‹Nº›</a:t>
            </a:fld>
            <a:endParaRPr lang="es-ES" noProof="0"/>
          </a:p>
        </p:txBody>
      </p:sp>
      <p:cxnSp>
        <p:nvCxnSpPr>
          <p:cNvPr id="7" name="Conector recto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contenido">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es-ES" noProof="0"/>
              <a:t>Haga clic para modificar el estilo de título del patrón</a:t>
            </a:r>
          </a:p>
        </p:txBody>
      </p:sp>
      <p:sp>
        <p:nvSpPr>
          <p:cNvPr id="3" name="Marcador de posición de contenido 2"/>
          <p:cNvSpPr>
            <a:spLocks noGrp="1"/>
          </p:cNvSpPr>
          <p:nvPr>
            <p:ph idx="1"/>
          </p:nvPr>
        </p:nvSpPr>
        <p:spPr/>
        <p:txBody>
          <a:bodyPr rtlCol="0"/>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fecha 3"/>
          <p:cNvSpPr>
            <a:spLocks noGrp="1"/>
          </p:cNvSpPr>
          <p:nvPr>
            <p:ph type="dt" sz="half" idx="10"/>
          </p:nvPr>
        </p:nvSpPr>
        <p:spPr/>
        <p:txBody>
          <a:bodyPr rtlCol="0"/>
          <a:lstStyle/>
          <a:p>
            <a:pPr rtl="0"/>
            <a:fld id="{E44DC918-9477-44C9-87CA-58BC8D7EC64E}" type="datetime1">
              <a:rPr lang="es-ES" noProof="0" smtClean="0"/>
              <a:t>19/06/2022</a:t>
            </a:fld>
            <a:endParaRPr lang="es-ES" noProof="0"/>
          </a:p>
        </p:txBody>
      </p:sp>
      <p:sp>
        <p:nvSpPr>
          <p:cNvPr id="5" name="Marcador de pie de página 4"/>
          <p:cNvSpPr>
            <a:spLocks noGrp="1"/>
          </p:cNvSpPr>
          <p:nvPr>
            <p:ph type="ftr" sz="quarter" idx="11"/>
          </p:nvPr>
        </p:nvSpPr>
        <p:spPr/>
        <p:txBody>
          <a:bodyPr rtlCol="0"/>
          <a:lstStyle/>
          <a:p>
            <a:pPr rtl="0"/>
            <a:endParaRPr lang="es-ES" noProof="0"/>
          </a:p>
        </p:txBody>
      </p:sp>
      <p:sp>
        <p:nvSpPr>
          <p:cNvPr id="6" name="Marcador de posición de número de diapositiva 5"/>
          <p:cNvSpPr>
            <a:spLocks noGrp="1"/>
          </p:cNvSpPr>
          <p:nvPr>
            <p:ph type="sldNum" sz="quarter" idx="12"/>
          </p:nvPr>
        </p:nvSpPr>
        <p:spPr/>
        <p:txBody>
          <a:bodyPr rtlCol="0"/>
          <a:lstStyle/>
          <a:p>
            <a:pPr rtl="0"/>
            <a:fld id="{4FAB73BC-B049-4115-A692-8D63A059BFB8}" type="slidenum">
              <a:rPr lang="es-ES" noProof="0" smtClean="0"/>
              <a:t>‹Nº›</a:t>
            </a:fld>
            <a:endParaRPr lang="es-ES" noProof="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9" name="Rectángulo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Elipse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p:cNvSpPr>
            <a:spLocks noGrp="1"/>
          </p:cNvSpPr>
          <p:nvPr>
            <p:ph type="title"/>
          </p:nvPr>
        </p:nvSpPr>
        <p:spPr>
          <a:xfrm>
            <a:off x="457200" y="4960137"/>
            <a:ext cx="7772400" cy="1463040"/>
          </a:xfrm>
        </p:spPr>
        <p:txBody>
          <a:bodyPr rtlCol="0" anchor="ctr">
            <a:normAutofit/>
          </a:bodyPr>
          <a:lstStyle>
            <a:lvl1pPr algn="r">
              <a:defRPr sz="5000" b="0" spc="200" baseline="0"/>
            </a:lvl1pPr>
          </a:lstStyle>
          <a:p>
            <a:pPr rtl="0"/>
            <a:r>
              <a:rPr lang="es-ES" noProof="0"/>
              <a:t>Haga clic para modificar el estilo de título del patrón</a:t>
            </a:r>
          </a:p>
        </p:txBody>
      </p:sp>
      <p:sp>
        <p:nvSpPr>
          <p:cNvPr id="3" name="Marcador de posición de texto 2"/>
          <p:cNvSpPr>
            <a:spLocks noGrp="1"/>
          </p:cNvSpPr>
          <p:nvPr>
            <p:ph type="body" idx="1"/>
          </p:nvPr>
        </p:nvSpPr>
        <p:spPr>
          <a:xfrm>
            <a:off x="8610600" y="4960137"/>
            <a:ext cx="3200400" cy="1463040"/>
          </a:xfrm>
        </p:spPr>
        <p:txBody>
          <a:bodyPr lIns="91440" rIns="91440" rtlCol="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es-ES" noProof="0"/>
              <a:t>Haga clic para modificar los estilos de texto del patrón</a:t>
            </a:r>
          </a:p>
        </p:txBody>
      </p:sp>
      <p:sp>
        <p:nvSpPr>
          <p:cNvPr id="4" name="Marcador de fecha 3"/>
          <p:cNvSpPr>
            <a:spLocks noGrp="1"/>
          </p:cNvSpPr>
          <p:nvPr>
            <p:ph type="dt" sz="half" idx="10"/>
          </p:nvPr>
        </p:nvSpPr>
        <p:spPr/>
        <p:txBody>
          <a:bodyPr rtlCol="0"/>
          <a:lstStyle/>
          <a:p>
            <a:pPr rtl="0"/>
            <a:fld id="{CBAA7CFC-FF55-48D5-B9D9-FA93FB0A1F63}" type="datetime1">
              <a:rPr lang="es-ES" noProof="0" smtClean="0"/>
              <a:t>19/06/2022</a:t>
            </a:fld>
            <a:endParaRPr lang="es-ES" noProof="0"/>
          </a:p>
        </p:txBody>
      </p:sp>
      <p:sp>
        <p:nvSpPr>
          <p:cNvPr id="5" name="Marcador de pie de página 4"/>
          <p:cNvSpPr>
            <a:spLocks noGrp="1"/>
          </p:cNvSpPr>
          <p:nvPr>
            <p:ph type="ftr" sz="quarter" idx="11"/>
          </p:nvPr>
        </p:nvSpPr>
        <p:spPr/>
        <p:txBody>
          <a:bodyPr rtlCol="0"/>
          <a:lstStyle/>
          <a:p>
            <a:pPr rtl="0"/>
            <a:endParaRPr lang="es-ES" noProof="0"/>
          </a:p>
        </p:txBody>
      </p:sp>
      <p:sp>
        <p:nvSpPr>
          <p:cNvPr id="6" name="Marcador de posición de número de diapositiva 5"/>
          <p:cNvSpPr>
            <a:spLocks noGrp="1"/>
          </p:cNvSpPr>
          <p:nvPr>
            <p:ph type="sldNum" sz="quarter" idx="12"/>
          </p:nvPr>
        </p:nvSpPr>
        <p:spPr/>
        <p:txBody>
          <a:bodyPr rtlCol="0"/>
          <a:lstStyle/>
          <a:p>
            <a:pPr rtl="0"/>
            <a:fld id="{4FAB73BC-B049-4115-A692-8D63A059BFB8}" type="slidenum">
              <a:rPr lang="es-ES" noProof="0" smtClean="0"/>
              <a:t>‹Nº›</a:t>
            </a:fld>
            <a:endParaRPr lang="es-ES" noProof="0"/>
          </a:p>
        </p:txBody>
      </p:sp>
      <p:cxnSp>
        <p:nvCxnSpPr>
          <p:cNvPr id="8" name="Conector recto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1024128" y="585216"/>
            <a:ext cx="9720072" cy="1499616"/>
          </a:xfrm>
        </p:spPr>
        <p:txBody>
          <a:bodyPr rtlCol="0"/>
          <a:lstStyle/>
          <a:p>
            <a:pPr rtl="0"/>
            <a:r>
              <a:rPr lang="es-ES" noProof="0"/>
              <a:t>Haga clic para modificar el estilo de título del patrón</a:t>
            </a:r>
          </a:p>
        </p:txBody>
      </p:sp>
      <p:sp>
        <p:nvSpPr>
          <p:cNvPr id="3" name="Marcador de posición de contenido 2"/>
          <p:cNvSpPr>
            <a:spLocks noGrp="1"/>
          </p:cNvSpPr>
          <p:nvPr>
            <p:ph sz="half" idx="1"/>
          </p:nvPr>
        </p:nvSpPr>
        <p:spPr>
          <a:xfrm>
            <a:off x="1024127" y="2286000"/>
            <a:ext cx="4754880" cy="4023360"/>
          </a:xfrm>
        </p:spPr>
        <p:txBody>
          <a:bodyPr rtlCol="0"/>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posición de contenido 3"/>
          <p:cNvSpPr>
            <a:spLocks noGrp="1"/>
          </p:cNvSpPr>
          <p:nvPr>
            <p:ph sz="half" idx="2"/>
          </p:nvPr>
        </p:nvSpPr>
        <p:spPr>
          <a:xfrm>
            <a:off x="5989320" y="2286000"/>
            <a:ext cx="4754880" cy="4023360"/>
          </a:xfrm>
        </p:spPr>
        <p:txBody>
          <a:bodyPr rtlCol="0"/>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5" name="Marcador de fecha 4"/>
          <p:cNvSpPr>
            <a:spLocks noGrp="1"/>
          </p:cNvSpPr>
          <p:nvPr>
            <p:ph type="dt" sz="half" idx="10"/>
          </p:nvPr>
        </p:nvSpPr>
        <p:spPr/>
        <p:txBody>
          <a:bodyPr rtlCol="0"/>
          <a:lstStyle/>
          <a:p>
            <a:pPr rtl="0"/>
            <a:fld id="{BE9DBD11-34E4-448E-809B-329C5E8C1419}" type="datetime1">
              <a:rPr lang="es-ES" noProof="0" smtClean="0"/>
              <a:t>19/06/2022</a:t>
            </a:fld>
            <a:endParaRPr lang="es-ES" noProof="0"/>
          </a:p>
        </p:txBody>
      </p:sp>
      <p:sp>
        <p:nvSpPr>
          <p:cNvPr id="6" name="Marcador de pie de página 5"/>
          <p:cNvSpPr>
            <a:spLocks noGrp="1"/>
          </p:cNvSpPr>
          <p:nvPr>
            <p:ph type="ftr" sz="quarter" idx="11"/>
          </p:nvPr>
        </p:nvSpPr>
        <p:spPr/>
        <p:txBody>
          <a:bodyPr rtlCol="0"/>
          <a:lstStyle/>
          <a:p>
            <a:pPr rtl="0"/>
            <a:endParaRPr lang="es-ES" noProof="0"/>
          </a:p>
        </p:txBody>
      </p:sp>
      <p:sp>
        <p:nvSpPr>
          <p:cNvPr id="7" name="Marcador de posición de número de diapositiva 6"/>
          <p:cNvSpPr>
            <a:spLocks noGrp="1"/>
          </p:cNvSpPr>
          <p:nvPr>
            <p:ph type="sldNum" sz="quarter" idx="12"/>
          </p:nvPr>
        </p:nvSpPr>
        <p:spPr/>
        <p:txBody>
          <a:bodyPr rtlCol="0"/>
          <a:lstStyle/>
          <a:p>
            <a:pPr rtl="0"/>
            <a:fld id="{4FAB73BC-B049-4115-A692-8D63A059BFB8}" type="slidenum">
              <a:rPr lang="es-ES" noProof="0" smtClean="0"/>
              <a:t>‹Nº›</a:t>
            </a:fld>
            <a:endParaRPr lang="es-ES" noProof="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ítulo 9"/>
          <p:cNvSpPr>
            <a:spLocks noGrp="1"/>
          </p:cNvSpPr>
          <p:nvPr>
            <p:ph type="title"/>
          </p:nvPr>
        </p:nvSpPr>
        <p:spPr/>
        <p:txBody>
          <a:bodyPr rtlCol="0"/>
          <a:lstStyle/>
          <a:p>
            <a:pPr rtl="0"/>
            <a:r>
              <a:rPr lang="es-ES" noProof="0"/>
              <a:t>Haga clic para modificar el estilo de título del patrón</a:t>
            </a:r>
          </a:p>
        </p:txBody>
      </p:sp>
      <p:sp>
        <p:nvSpPr>
          <p:cNvPr id="3" name="Marcador de posición de texto 2"/>
          <p:cNvSpPr>
            <a:spLocks noGrp="1"/>
          </p:cNvSpPr>
          <p:nvPr>
            <p:ph type="body" idx="1"/>
          </p:nvPr>
        </p:nvSpPr>
        <p:spPr>
          <a:xfrm>
            <a:off x="1024128" y="2179636"/>
            <a:ext cx="4754880" cy="822960"/>
          </a:xfrm>
        </p:spPr>
        <p:txBody>
          <a:bodyPr lIns="137160" rIns="137160" rtlCol="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4" name="Marcador de posición de contenido 3"/>
          <p:cNvSpPr>
            <a:spLocks noGrp="1"/>
          </p:cNvSpPr>
          <p:nvPr>
            <p:ph sz="half" idx="2"/>
          </p:nvPr>
        </p:nvSpPr>
        <p:spPr>
          <a:xfrm>
            <a:off x="1024128" y="2967788"/>
            <a:ext cx="4754880" cy="3341572"/>
          </a:xfrm>
        </p:spPr>
        <p:txBody>
          <a:bodyPr rtlCol="0"/>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5" name="Marcador de posición de texto 4"/>
          <p:cNvSpPr>
            <a:spLocks noGrp="1"/>
          </p:cNvSpPr>
          <p:nvPr>
            <p:ph type="body" sz="quarter" idx="3"/>
          </p:nvPr>
        </p:nvSpPr>
        <p:spPr>
          <a:xfrm>
            <a:off x="5990888" y="2179636"/>
            <a:ext cx="4754880" cy="822960"/>
          </a:xfrm>
        </p:spPr>
        <p:txBody>
          <a:bodyPr lIns="137160" rIns="137160" rtlCol="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s-ES" noProof="0"/>
              <a:t>Haga clic para modificar los estilos de texto del patrón</a:t>
            </a:r>
          </a:p>
        </p:txBody>
      </p:sp>
      <p:sp>
        <p:nvSpPr>
          <p:cNvPr id="6" name="Marcador de posición de contenido 5"/>
          <p:cNvSpPr>
            <a:spLocks noGrp="1"/>
          </p:cNvSpPr>
          <p:nvPr>
            <p:ph sz="quarter" idx="4"/>
          </p:nvPr>
        </p:nvSpPr>
        <p:spPr>
          <a:xfrm>
            <a:off x="5990888" y="2967788"/>
            <a:ext cx="4754880" cy="3341572"/>
          </a:xfrm>
        </p:spPr>
        <p:txBody>
          <a:bodyPr rtlCol="0"/>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7" name="Marcador de fecha 6"/>
          <p:cNvSpPr>
            <a:spLocks noGrp="1"/>
          </p:cNvSpPr>
          <p:nvPr>
            <p:ph type="dt" sz="half" idx="10"/>
          </p:nvPr>
        </p:nvSpPr>
        <p:spPr/>
        <p:txBody>
          <a:bodyPr rtlCol="0"/>
          <a:lstStyle/>
          <a:p>
            <a:pPr rtl="0"/>
            <a:fld id="{D5DB1031-BFAF-464E-A517-D151D571897F}" type="datetime1">
              <a:rPr lang="es-ES" noProof="0" smtClean="0"/>
              <a:t>19/06/2022</a:t>
            </a:fld>
            <a:endParaRPr lang="es-ES" noProof="0"/>
          </a:p>
        </p:txBody>
      </p:sp>
      <p:sp>
        <p:nvSpPr>
          <p:cNvPr id="8" name="Marcador de pie de página 7"/>
          <p:cNvSpPr>
            <a:spLocks noGrp="1"/>
          </p:cNvSpPr>
          <p:nvPr>
            <p:ph type="ftr" sz="quarter" idx="11"/>
          </p:nvPr>
        </p:nvSpPr>
        <p:spPr/>
        <p:txBody>
          <a:bodyPr rtlCol="0"/>
          <a:lstStyle/>
          <a:p>
            <a:pPr rtl="0"/>
            <a:endParaRPr lang="es-ES" noProof="0"/>
          </a:p>
        </p:txBody>
      </p:sp>
      <p:sp>
        <p:nvSpPr>
          <p:cNvPr id="9" name="Marcador de número de diapositiva 8"/>
          <p:cNvSpPr>
            <a:spLocks noGrp="1"/>
          </p:cNvSpPr>
          <p:nvPr>
            <p:ph type="sldNum" sz="quarter" idx="12"/>
          </p:nvPr>
        </p:nvSpPr>
        <p:spPr/>
        <p:txBody>
          <a:bodyPr rtlCol="0"/>
          <a:lstStyle/>
          <a:p>
            <a:pPr rtl="0"/>
            <a:fld id="{4FAB73BC-B049-4115-A692-8D63A059BFB8}" type="slidenum">
              <a:rPr lang="es-ES" noProof="0" smtClean="0"/>
              <a:t>‹Nº›</a:t>
            </a:fld>
            <a:endParaRPr lang="es-ES" noProof="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es-ES" noProof="0"/>
              <a:t>Haga clic para modificar el estilo de título del patrón</a:t>
            </a:r>
          </a:p>
        </p:txBody>
      </p:sp>
      <p:sp>
        <p:nvSpPr>
          <p:cNvPr id="3" name="Marcador de fecha 2"/>
          <p:cNvSpPr>
            <a:spLocks noGrp="1"/>
          </p:cNvSpPr>
          <p:nvPr>
            <p:ph type="dt" sz="half" idx="10"/>
          </p:nvPr>
        </p:nvSpPr>
        <p:spPr/>
        <p:txBody>
          <a:bodyPr rtlCol="0"/>
          <a:lstStyle/>
          <a:p>
            <a:pPr rtl="0"/>
            <a:fld id="{C9BED521-1CC1-404B-8AD1-BBD24E269425}" type="datetime1">
              <a:rPr lang="es-ES" noProof="0" smtClean="0"/>
              <a:t>19/06/2022</a:t>
            </a:fld>
            <a:endParaRPr lang="es-ES" noProof="0"/>
          </a:p>
        </p:txBody>
      </p:sp>
      <p:sp>
        <p:nvSpPr>
          <p:cNvPr id="4" name="Marcador de pie de página 3"/>
          <p:cNvSpPr>
            <a:spLocks noGrp="1"/>
          </p:cNvSpPr>
          <p:nvPr>
            <p:ph type="ftr" sz="quarter" idx="11"/>
          </p:nvPr>
        </p:nvSpPr>
        <p:spPr/>
        <p:txBody>
          <a:bodyPr rtlCol="0"/>
          <a:lstStyle/>
          <a:p>
            <a:pPr rtl="0"/>
            <a:endParaRPr lang="es-ES" noProof="0"/>
          </a:p>
        </p:txBody>
      </p:sp>
      <p:sp>
        <p:nvSpPr>
          <p:cNvPr id="5" name="Marcador de posición de número de diapositiva 4"/>
          <p:cNvSpPr>
            <a:spLocks noGrp="1"/>
          </p:cNvSpPr>
          <p:nvPr>
            <p:ph type="sldNum" sz="quarter" idx="12"/>
          </p:nvPr>
        </p:nvSpPr>
        <p:spPr/>
        <p:txBody>
          <a:bodyPr rtlCol="0"/>
          <a:lstStyle/>
          <a:p>
            <a:pPr rtl="0"/>
            <a:fld id="{4FAB73BC-B049-4115-A692-8D63A059BFB8}" type="slidenum">
              <a:rPr lang="es-ES" noProof="0" smtClean="0"/>
              <a:t>‹Nº›</a:t>
            </a:fld>
            <a:endParaRPr lang="es-ES" noProof="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rtlCol="0"/>
          <a:lstStyle/>
          <a:p>
            <a:pPr rtl="0"/>
            <a:fld id="{A53E9304-DC69-42FE-B771-884D748CD27D}" type="datetime1">
              <a:rPr lang="es-ES" noProof="0" smtClean="0"/>
              <a:t>19/06/2022</a:t>
            </a:fld>
            <a:endParaRPr lang="es-ES" noProof="0"/>
          </a:p>
        </p:txBody>
      </p:sp>
      <p:sp>
        <p:nvSpPr>
          <p:cNvPr id="3" name="Marcador de pie de página 2"/>
          <p:cNvSpPr>
            <a:spLocks noGrp="1"/>
          </p:cNvSpPr>
          <p:nvPr>
            <p:ph type="ftr" sz="quarter" idx="11"/>
          </p:nvPr>
        </p:nvSpPr>
        <p:spPr/>
        <p:txBody>
          <a:bodyPr rtlCol="0"/>
          <a:lstStyle/>
          <a:p>
            <a:pPr rtl="0"/>
            <a:endParaRPr lang="es-ES" noProof="0"/>
          </a:p>
        </p:txBody>
      </p:sp>
      <p:sp>
        <p:nvSpPr>
          <p:cNvPr id="4" name="Marcador de número de diapositiva 3"/>
          <p:cNvSpPr>
            <a:spLocks noGrp="1"/>
          </p:cNvSpPr>
          <p:nvPr>
            <p:ph type="sldNum" sz="quarter" idx="12"/>
          </p:nvPr>
        </p:nvSpPr>
        <p:spPr/>
        <p:txBody>
          <a:bodyPr rtlCol="0"/>
          <a:lstStyle/>
          <a:p>
            <a:pPr rtl="0"/>
            <a:fld id="{4FAB73BC-B049-4115-A692-8D63A059BFB8}" type="slidenum">
              <a:rPr lang="es-ES" noProof="0" smtClean="0"/>
              <a:t>‹Nº›</a:t>
            </a:fld>
            <a:endParaRPr lang="es-ES" noProof="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8" name="Título 7"/>
          <p:cNvSpPr>
            <a:spLocks noGrp="1"/>
          </p:cNvSpPr>
          <p:nvPr>
            <p:ph type="title" hasCustomPrompt="1"/>
          </p:nvPr>
        </p:nvSpPr>
        <p:spPr>
          <a:xfrm>
            <a:off x="1024128" y="471509"/>
            <a:ext cx="4389120" cy="1737360"/>
          </a:xfrm>
        </p:spPr>
        <p:txBody>
          <a:bodyPr rtlCol="0">
            <a:noAutofit/>
          </a:bodyPr>
          <a:lstStyle>
            <a:lvl1pPr>
              <a:lnSpc>
                <a:spcPct val="80000"/>
              </a:lnSpc>
              <a:defRPr sz="4000"/>
            </a:lvl1pPr>
          </a:lstStyle>
          <a:p>
            <a:pPr rtl="0"/>
            <a:r>
              <a:rPr lang="es-ES" noProof="0"/>
              <a:t>Haga clic para modificar el estilo del título del patrón</a:t>
            </a:r>
          </a:p>
        </p:txBody>
      </p:sp>
      <p:sp>
        <p:nvSpPr>
          <p:cNvPr id="3" name="Marcador de posición de contenido 2"/>
          <p:cNvSpPr>
            <a:spLocks noGrp="1"/>
          </p:cNvSpPr>
          <p:nvPr>
            <p:ph idx="1"/>
          </p:nvPr>
        </p:nvSpPr>
        <p:spPr>
          <a:xfrm>
            <a:off x="5715000" y="822960"/>
            <a:ext cx="5678424" cy="5184648"/>
          </a:xfrm>
        </p:spPr>
        <p:txBody>
          <a:bodyPr rtlCol="0"/>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posición de texto 3"/>
          <p:cNvSpPr>
            <a:spLocks noGrp="1"/>
          </p:cNvSpPr>
          <p:nvPr>
            <p:ph type="body" sz="half" idx="2"/>
          </p:nvPr>
        </p:nvSpPr>
        <p:spPr>
          <a:xfrm>
            <a:off x="1024128" y="2257506"/>
            <a:ext cx="4389120" cy="3762294"/>
          </a:xfrm>
        </p:spPr>
        <p:txBody>
          <a:bodyPr lIns="91440" rIns="91440" rtlCol="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s-ES" noProof="0"/>
              <a:t>Haga clic para modificar los estilos de texto del patrón</a:t>
            </a:r>
          </a:p>
        </p:txBody>
      </p:sp>
      <p:sp>
        <p:nvSpPr>
          <p:cNvPr id="5" name="Marcador de fecha 4"/>
          <p:cNvSpPr>
            <a:spLocks noGrp="1"/>
          </p:cNvSpPr>
          <p:nvPr>
            <p:ph type="dt" sz="half" idx="10"/>
          </p:nvPr>
        </p:nvSpPr>
        <p:spPr/>
        <p:txBody>
          <a:bodyPr rtlCol="0"/>
          <a:lstStyle/>
          <a:p>
            <a:pPr rtl="0"/>
            <a:fld id="{3993D1A9-6AEF-4FF0-93A8-BB445C605128}" type="datetime1">
              <a:rPr lang="es-ES" noProof="0" smtClean="0"/>
              <a:t>19/06/2022</a:t>
            </a:fld>
            <a:endParaRPr lang="es-ES" noProof="0"/>
          </a:p>
        </p:txBody>
      </p:sp>
      <p:sp>
        <p:nvSpPr>
          <p:cNvPr id="6" name="Marcador de pie de página 5"/>
          <p:cNvSpPr>
            <a:spLocks noGrp="1"/>
          </p:cNvSpPr>
          <p:nvPr>
            <p:ph type="ftr" sz="quarter" idx="11"/>
          </p:nvPr>
        </p:nvSpPr>
        <p:spPr/>
        <p:txBody>
          <a:bodyPr rtlCol="0"/>
          <a:lstStyle/>
          <a:p>
            <a:pPr rtl="0"/>
            <a:endParaRPr lang="es-ES" noProof="0"/>
          </a:p>
        </p:txBody>
      </p:sp>
      <p:sp>
        <p:nvSpPr>
          <p:cNvPr id="7" name="Marcador de posición de número de diapositiva 6"/>
          <p:cNvSpPr>
            <a:spLocks noGrp="1"/>
          </p:cNvSpPr>
          <p:nvPr>
            <p:ph type="sldNum" sz="quarter" idx="12"/>
          </p:nvPr>
        </p:nvSpPr>
        <p:spPr/>
        <p:txBody>
          <a:bodyPr rtlCol="0"/>
          <a:lstStyle/>
          <a:p>
            <a:pPr rtl="0"/>
            <a:fld id="{4FAB73BC-B049-4115-A692-8D63A059BFB8}" type="slidenum">
              <a:rPr lang="es-ES" noProof="0" smtClean="0"/>
              <a:t>‹Nº›</a:t>
            </a:fld>
            <a:endParaRPr lang="es-ES" noProof="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ley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4960138"/>
            <a:ext cx="7772400" cy="1463040"/>
          </a:xfrm>
        </p:spPr>
        <p:txBody>
          <a:bodyPr rtlCol="0" anchor="ctr">
            <a:normAutofit/>
          </a:bodyPr>
          <a:lstStyle>
            <a:lvl1pPr algn="r">
              <a:defRPr sz="5000" spc="200" baseline="0"/>
            </a:lvl1pPr>
          </a:lstStyle>
          <a:p>
            <a:pPr rtl="0"/>
            <a:r>
              <a:rPr lang="es-ES" noProof="0"/>
              <a:t>Haga clic para modificar el estilo de título del patrón</a:t>
            </a:r>
          </a:p>
        </p:txBody>
      </p:sp>
      <p:sp>
        <p:nvSpPr>
          <p:cNvPr id="3" name="Marcador de posición de imagen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rtlCol="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s-ES" noProof="0"/>
              <a:t>Haga clic en el icono para agregar una imagen</a:t>
            </a:r>
          </a:p>
        </p:txBody>
      </p:sp>
      <p:sp>
        <p:nvSpPr>
          <p:cNvPr id="4" name="Marcador de posición de texto 3"/>
          <p:cNvSpPr>
            <a:spLocks noGrp="1"/>
          </p:cNvSpPr>
          <p:nvPr>
            <p:ph type="body" sz="half" idx="2"/>
          </p:nvPr>
        </p:nvSpPr>
        <p:spPr>
          <a:xfrm>
            <a:off x="8610600" y="4960138"/>
            <a:ext cx="3200400" cy="1463040"/>
          </a:xfrm>
        </p:spPr>
        <p:txBody>
          <a:bodyPr lIns="91440" rIns="91440" rtlCol="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ES" noProof="0"/>
              <a:t>Haga clic para modificar los estilos de texto del patrón</a:t>
            </a:r>
          </a:p>
        </p:txBody>
      </p:sp>
      <p:sp>
        <p:nvSpPr>
          <p:cNvPr id="5" name="Marcador de fecha 4"/>
          <p:cNvSpPr>
            <a:spLocks noGrp="1"/>
          </p:cNvSpPr>
          <p:nvPr>
            <p:ph type="dt" sz="half" idx="10"/>
          </p:nvPr>
        </p:nvSpPr>
        <p:spPr/>
        <p:txBody>
          <a:bodyPr rtlCol="0"/>
          <a:lstStyle/>
          <a:p>
            <a:pPr rtl="0"/>
            <a:fld id="{BFAA2184-F169-47A9-9381-0045417AD705}" type="datetime1">
              <a:rPr lang="es-ES" noProof="0" smtClean="0"/>
              <a:t>19/06/2022</a:t>
            </a:fld>
            <a:endParaRPr lang="es-ES" noProof="0"/>
          </a:p>
        </p:txBody>
      </p:sp>
      <p:sp>
        <p:nvSpPr>
          <p:cNvPr id="6" name="Marcador de pie de página 5"/>
          <p:cNvSpPr>
            <a:spLocks noGrp="1"/>
          </p:cNvSpPr>
          <p:nvPr>
            <p:ph type="ftr" sz="quarter" idx="11"/>
          </p:nvPr>
        </p:nvSpPr>
        <p:spPr/>
        <p:txBody>
          <a:bodyPr rtlCol="0"/>
          <a:lstStyle/>
          <a:p>
            <a:pPr rtl="0"/>
            <a:endParaRPr lang="es-ES" noProof="0"/>
          </a:p>
        </p:txBody>
      </p:sp>
      <p:sp>
        <p:nvSpPr>
          <p:cNvPr id="7" name="Marcador de posición de número de diapositiva 6"/>
          <p:cNvSpPr>
            <a:spLocks noGrp="1"/>
          </p:cNvSpPr>
          <p:nvPr>
            <p:ph type="sldNum" sz="quarter" idx="12"/>
          </p:nvPr>
        </p:nvSpPr>
        <p:spPr/>
        <p:txBody>
          <a:bodyPr rtlCol="0"/>
          <a:lstStyle/>
          <a:p>
            <a:pPr rtl="0"/>
            <a:fld id="{867E5644-1E61-4311-A31E-84CB9C7AA8A9}" type="slidenum">
              <a:rPr lang="es-ES" noProof="0" smtClean="0"/>
              <a:t>‹Nº›</a:t>
            </a:fld>
            <a:endParaRPr lang="es-ES" noProof="0"/>
          </a:p>
        </p:txBody>
      </p:sp>
      <p:cxnSp>
        <p:nvCxnSpPr>
          <p:cNvPr id="8" name="Conector recto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pPr rtl="0"/>
            <a:r>
              <a:rPr lang="es-ES" noProof="0"/>
              <a:t>Haga clic para modificar el estilo de título del patrón</a:t>
            </a:r>
          </a:p>
        </p:txBody>
      </p:sp>
      <p:sp>
        <p:nvSpPr>
          <p:cNvPr id="3" name="Marcador de posición de texto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fecha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pPr rtl="0"/>
            <a:fld id="{EC354E2A-D5C7-4832-8F7D-7F0C53F06735}" type="datetime1">
              <a:rPr lang="es-ES" noProof="0" smtClean="0"/>
              <a:t>19/06/2022</a:t>
            </a:fld>
            <a:endParaRPr lang="es-ES" noProof="0"/>
          </a:p>
        </p:txBody>
      </p:sp>
      <p:sp>
        <p:nvSpPr>
          <p:cNvPr id="5" name="Marcador de pie de página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pPr rtl="0"/>
            <a:endParaRPr lang="es-ES" noProof="0"/>
          </a:p>
        </p:txBody>
      </p:sp>
      <p:sp>
        <p:nvSpPr>
          <p:cNvPr id="6" name="Marcador de posición de número de diapositiva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pPr rtl="0"/>
            <a:fld id="{4FAB73BC-B049-4115-A692-8D63A059BFB8}" type="slidenum">
              <a:rPr lang="es-ES" noProof="0" smtClean="0"/>
              <a:pPr rtl="0"/>
              <a:t>‹Nº›</a:t>
            </a:fld>
            <a:endParaRPr lang="es-ES" noProof="0"/>
          </a:p>
        </p:txBody>
      </p:sp>
      <p:cxnSp>
        <p:nvCxnSpPr>
          <p:cNvPr id="7" name="Conector recto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8" r:id="rId10"/>
    <p:sldLayoutId id="2147483659" r:id="rId11"/>
  </p:sldLayoutIdLst>
  <p:hf sldNum="0" hdr="0" ftr="0" dt="0"/>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9.png"/><Relationship Id="rId7"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11.png"/><Relationship Id="rId10" Type="http://schemas.openxmlformats.org/officeDocument/2006/relationships/image" Target="../media/image42.png"/><Relationship Id="rId4" Type="http://schemas.openxmlformats.org/officeDocument/2006/relationships/image" Target="../media/image10.png"/><Relationship Id="rId9"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1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11.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9.png"/><Relationship Id="rId7" Type="http://schemas.microsoft.com/office/2007/relationships/hdphoto" Target="../media/hdphoto3.wdp"/><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11.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9.png"/><Relationship Id="rId7"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53.png"/></Relationships>
</file>

<file path=ppt/slides/_rels/slide1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9.png"/><Relationship Id="rId7" Type="http://schemas.openxmlformats.org/officeDocument/2006/relationships/image" Target="../media/image55.sv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11.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9.png"/><Relationship Id="rId7"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11.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9.png"/><Relationship Id="rId7" Type="http://schemas.openxmlformats.org/officeDocument/2006/relationships/image" Target="../media/image61.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11.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11.png"/><Relationship Id="rId4" Type="http://schemas.openxmlformats.org/officeDocument/2006/relationships/diagramLayout" Target="../diagrams/layout1.xml"/><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64.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11.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65.jpeg"/><Relationship Id="rId2" Type="http://schemas.openxmlformats.org/officeDocument/2006/relationships/slideLayout" Target="../slideLayouts/slideLayout2.xml"/><Relationship Id="rId1" Type="http://schemas.openxmlformats.org/officeDocument/2006/relationships/video" Target="https://www.youtube.com/embed/TUIczgspUWc?start=380&amp;feature=oembed" TargetMode="Externa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66.jpeg"/><Relationship Id="rId2" Type="http://schemas.openxmlformats.org/officeDocument/2006/relationships/slideLayout" Target="../slideLayouts/slideLayout2.xml"/><Relationship Id="rId1" Type="http://schemas.openxmlformats.org/officeDocument/2006/relationships/video" Target="https://www.youtube.com/embed/8qGCUytQ6FQ?start=520&amp;feature=oembed" TargetMode="Externa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11.png"/><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30.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png"/><Relationship Id="rId3" Type="http://schemas.openxmlformats.org/officeDocument/2006/relationships/image" Target="../media/image9.png"/><Relationship Id="rId7" Type="http://schemas.openxmlformats.org/officeDocument/2006/relationships/image" Target="../media/image69.png"/><Relationship Id="rId12" Type="http://schemas.openxmlformats.org/officeDocument/2006/relationships/image" Target="../media/image74.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11.png"/><Relationship Id="rId10" Type="http://schemas.openxmlformats.org/officeDocument/2006/relationships/image" Target="../media/image72.png"/><Relationship Id="rId4" Type="http://schemas.openxmlformats.org/officeDocument/2006/relationships/image" Target="../media/image10.png"/><Relationship Id="rId9" Type="http://schemas.openxmlformats.org/officeDocument/2006/relationships/image" Target="../media/image71.png"/><Relationship Id="rId14" Type="http://schemas.openxmlformats.org/officeDocument/2006/relationships/image" Target="../media/image76.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21.png"/><Relationship Id="rId4" Type="http://schemas.openxmlformats.org/officeDocument/2006/relationships/image" Target="../media/image10.png"/><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9.pn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11.png"/><Relationship Id="rId10" Type="http://schemas.openxmlformats.org/officeDocument/2006/relationships/image" Target="../media/image28.png"/><Relationship Id="rId4" Type="http://schemas.openxmlformats.org/officeDocument/2006/relationships/image" Target="../media/image10.png"/><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9.png"/><Relationship Id="rId7"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11.png"/><Relationship Id="rId10" Type="http://schemas.openxmlformats.org/officeDocument/2006/relationships/image" Target="../media/image34.png"/><Relationship Id="rId4" Type="http://schemas.openxmlformats.org/officeDocument/2006/relationships/image" Target="../media/image10.png"/><Relationship Id="rId9" Type="http://schemas.openxmlformats.org/officeDocument/2006/relationships/image" Target="../media/image33.png"/></Relationships>
</file>

<file path=ppt/slides/_rels/slide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9.png"/><Relationship Id="rId7"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11.png"/><Relationship Id="rId10" Type="http://schemas.openxmlformats.org/officeDocument/2006/relationships/image" Target="../media/image39.png"/><Relationship Id="rId4" Type="http://schemas.openxmlformats.org/officeDocument/2006/relationships/image" Target="../media/image10.png"/><Relationship Id="rId9"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9" name="Rectángulo 18">
            <a:extLst>
              <a:ext uri="{FF2B5EF4-FFF2-40B4-BE49-F238E27FC236}">
                <a16:creationId xmlns:a16="http://schemas.microsoft.com/office/drawing/2014/main" id="{2FDF0794-1B86-42B2-B8C7-F60123E638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4"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dirty="0"/>
          </a:p>
        </p:txBody>
      </p:sp>
      <p:pic>
        <p:nvPicPr>
          <p:cNvPr id="5" name="Imagen 4">
            <a:extLst>
              <a:ext uri="{FF2B5EF4-FFF2-40B4-BE49-F238E27FC236}">
                <a16:creationId xmlns:a16="http://schemas.microsoft.com/office/drawing/2014/main" id="{230BD1B1-AA22-48F1-B3ED-579CD284605D}"/>
              </a:ext>
              <a:ext uri="{C183D7F6-B498-43B3-948B-1728B52AA6E4}">
                <adec:decorative xmlns:adec="http://schemas.microsoft.com/office/drawing/2017/decorative" val="1"/>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4700"/>
                    </a14:imgEffect>
                  </a14:imgLayer>
                </a14:imgProps>
              </a:ext>
            </a:extLst>
          </a:blip>
          <a:srcRect r="52444" b="-1"/>
          <a:stretch/>
        </p:blipFill>
        <p:spPr>
          <a:xfrm>
            <a:off x="20" y="975"/>
            <a:ext cx="12191980" cy="6858000"/>
          </a:xfrm>
          <a:prstGeom prst="rect">
            <a:avLst/>
          </a:prstGeom>
        </p:spPr>
      </p:pic>
      <p:sp>
        <p:nvSpPr>
          <p:cNvPr id="21" name="Rectángulo 20">
            <a:extLst>
              <a:ext uri="{FF2B5EF4-FFF2-40B4-BE49-F238E27FC236}">
                <a16:creationId xmlns:a16="http://schemas.microsoft.com/office/drawing/2014/main" id="{EAA48FC5-3C83-4F1B-BC33-DF0B588F83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6786" y="3064931"/>
            <a:ext cx="8295215" cy="2488568"/>
          </a:xfrm>
          <a:prstGeom prst="rect">
            <a:avLst/>
          </a:prstGeom>
          <a:solidFill>
            <a:srgbClr val="000001">
              <a:alpha val="7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s-ES" dirty="0"/>
          </a:p>
        </p:txBody>
      </p:sp>
      <p:sp>
        <p:nvSpPr>
          <p:cNvPr id="2" name="Título 1">
            <a:extLst>
              <a:ext uri="{FF2B5EF4-FFF2-40B4-BE49-F238E27FC236}">
                <a16:creationId xmlns:a16="http://schemas.microsoft.com/office/drawing/2014/main" id="{DE3D84FB-5D02-47D2-98FD-4F01A02E2AEA}"/>
              </a:ext>
            </a:extLst>
          </p:cNvPr>
          <p:cNvSpPr>
            <a:spLocks noGrp="1"/>
          </p:cNvSpPr>
          <p:nvPr>
            <p:ph type="ctrTitle"/>
          </p:nvPr>
        </p:nvSpPr>
        <p:spPr>
          <a:xfrm>
            <a:off x="4109013" y="3429000"/>
            <a:ext cx="7701987" cy="1090938"/>
          </a:xfrm>
        </p:spPr>
        <p:txBody>
          <a:bodyPr rtlCol="0" anchor="b">
            <a:normAutofit fontScale="90000"/>
          </a:bodyPr>
          <a:lstStyle/>
          <a:p>
            <a:pPr algn="l"/>
            <a:r>
              <a:rPr lang="es-ES" dirty="0">
                <a:ln>
                  <a:solidFill>
                    <a:schemeClr val="accent1"/>
                  </a:solidFill>
                </a:ln>
                <a:solidFill>
                  <a:srgbClr val="FFFFFF"/>
                </a:solidFill>
              </a:rPr>
              <a:t>LA librería híbrida. El nuevo </a:t>
            </a:r>
            <a:r>
              <a:rPr lang="es-ES" dirty="0" err="1">
                <a:ln>
                  <a:solidFill>
                    <a:schemeClr val="accent1"/>
                  </a:solidFill>
                </a:ln>
                <a:solidFill>
                  <a:srgbClr val="FFFFFF"/>
                </a:solidFill>
              </a:rPr>
              <a:t>retail</a:t>
            </a:r>
            <a:endParaRPr lang="es-ES" dirty="0">
              <a:ln>
                <a:solidFill>
                  <a:schemeClr val="accent1"/>
                </a:solidFill>
              </a:ln>
              <a:solidFill>
                <a:srgbClr val="FFFFFF"/>
              </a:solidFill>
            </a:endParaRPr>
          </a:p>
        </p:txBody>
      </p:sp>
      <p:sp>
        <p:nvSpPr>
          <p:cNvPr id="3" name="Subtítulo 2">
            <a:extLst>
              <a:ext uri="{FF2B5EF4-FFF2-40B4-BE49-F238E27FC236}">
                <a16:creationId xmlns:a16="http://schemas.microsoft.com/office/drawing/2014/main" id="{E9F6641D-ADF3-40BD-9BA3-E740E77C8826}"/>
              </a:ext>
            </a:extLst>
          </p:cNvPr>
          <p:cNvSpPr>
            <a:spLocks noGrp="1"/>
          </p:cNvSpPr>
          <p:nvPr>
            <p:ph type="subTitle" idx="1"/>
          </p:nvPr>
        </p:nvSpPr>
        <p:spPr>
          <a:xfrm>
            <a:off x="4309349" y="4779313"/>
            <a:ext cx="7501650" cy="514816"/>
          </a:xfrm>
        </p:spPr>
        <p:txBody>
          <a:bodyPr rtlCol="0" anchor="t">
            <a:normAutofit/>
          </a:bodyPr>
          <a:lstStyle/>
          <a:p>
            <a:pPr rtl="0"/>
            <a:r>
              <a:rPr lang="es-ES" dirty="0">
                <a:solidFill>
                  <a:srgbClr val="FFFFFF"/>
                </a:solidFill>
              </a:rPr>
              <a:t>ENRIQUE PASCUAL PONS (MARCIAL PONS LIBRERO)</a:t>
            </a:r>
          </a:p>
        </p:txBody>
      </p:sp>
      <p:cxnSp>
        <p:nvCxnSpPr>
          <p:cNvPr id="23" name="Conector recto 22">
            <a:extLst>
              <a:ext uri="{FF2B5EF4-FFF2-40B4-BE49-F238E27FC236}">
                <a16:creationId xmlns:a16="http://schemas.microsoft.com/office/drawing/2014/main" id="{62F01714-1A39-4194-BD47-8A9960C5998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09349" y="4666480"/>
            <a:ext cx="6832499" cy="0"/>
          </a:xfrm>
          <a:prstGeom prst="line">
            <a:avLst/>
          </a:prstGeom>
          <a:ln w="22225">
            <a:solidFill>
              <a:srgbClr val="4AC4E3"/>
            </a:solidFill>
          </a:ln>
        </p:spPr>
        <p:style>
          <a:lnRef idx="3">
            <a:schemeClr val="accent1"/>
          </a:lnRef>
          <a:fillRef idx="0">
            <a:schemeClr val="accent1"/>
          </a:fillRef>
          <a:effectRef idx="2">
            <a:schemeClr val="accent1"/>
          </a:effectRef>
          <a:fontRef idx="minor">
            <a:schemeClr val="tx1"/>
          </a:fontRef>
        </p:style>
      </p:cxnSp>
      <p:pic>
        <p:nvPicPr>
          <p:cNvPr id="6" name="Imagen 5" descr="Imagen que contiene Icono&#10;&#10;Descripción generada automáticamente">
            <a:extLst>
              <a:ext uri="{FF2B5EF4-FFF2-40B4-BE49-F238E27FC236}">
                <a16:creationId xmlns:a16="http://schemas.microsoft.com/office/drawing/2014/main" id="{E59D95EC-87EE-044E-FA3A-874157B6ACFC}"/>
              </a:ext>
            </a:extLst>
          </p:cNvPr>
          <p:cNvPicPr>
            <a:picLocks noChangeAspect="1"/>
          </p:cNvPicPr>
          <p:nvPr/>
        </p:nvPicPr>
        <p:blipFill>
          <a:blip r:embed="rId5"/>
          <a:stretch>
            <a:fillRect/>
          </a:stretch>
        </p:blipFill>
        <p:spPr>
          <a:xfrm>
            <a:off x="9106675" y="5908304"/>
            <a:ext cx="837592" cy="901643"/>
          </a:xfrm>
          <a:prstGeom prst="rect">
            <a:avLst/>
          </a:prstGeom>
        </p:spPr>
      </p:pic>
      <p:pic>
        <p:nvPicPr>
          <p:cNvPr id="10" name="Imagen 9" descr="Icono&#10;&#10;Descripción generada automáticamente">
            <a:extLst>
              <a:ext uri="{FF2B5EF4-FFF2-40B4-BE49-F238E27FC236}">
                <a16:creationId xmlns:a16="http://schemas.microsoft.com/office/drawing/2014/main" id="{DCB7B297-AE07-82A3-219F-EABA703074A7}"/>
              </a:ext>
            </a:extLst>
          </p:cNvPr>
          <p:cNvPicPr>
            <a:picLocks noChangeAspect="1"/>
          </p:cNvPicPr>
          <p:nvPr/>
        </p:nvPicPr>
        <p:blipFill>
          <a:blip r:embed="rId6"/>
          <a:stretch>
            <a:fillRect/>
          </a:stretch>
        </p:blipFill>
        <p:spPr>
          <a:xfrm>
            <a:off x="10131663" y="5945580"/>
            <a:ext cx="884504" cy="884504"/>
          </a:xfrm>
          <a:prstGeom prst="rect">
            <a:avLst/>
          </a:prstGeom>
        </p:spPr>
      </p:pic>
      <p:pic>
        <p:nvPicPr>
          <p:cNvPr id="16" name="Imagen 15" descr="Logotipo&#10;&#10;Descripción generada automáticamente con confianza media">
            <a:extLst>
              <a:ext uri="{FF2B5EF4-FFF2-40B4-BE49-F238E27FC236}">
                <a16:creationId xmlns:a16="http://schemas.microsoft.com/office/drawing/2014/main" id="{34BCAB2D-51C2-795F-86E6-87FC29DB470B}"/>
              </a:ext>
            </a:extLst>
          </p:cNvPr>
          <p:cNvPicPr>
            <a:picLocks noChangeAspect="1"/>
          </p:cNvPicPr>
          <p:nvPr/>
        </p:nvPicPr>
        <p:blipFill>
          <a:blip r:embed="rId7"/>
          <a:stretch>
            <a:fillRect/>
          </a:stretch>
        </p:blipFill>
        <p:spPr>
          <a:xfrm>
            <a:off x="11141848" y="5956454"/>
            <a:ext cx="862756" cy="862756"/>
          </a:xfrm>
          <a:prstGeom prst="rect">
            <a:avLst/>
          </a:prstGeom>
        </p:spPr>
      </p:pic>
    </p:spTree>
    <p:extLst>
      <p:ext uri="{BB962C8B-B14F-4D97-AF65-F5344CB8AC3E}">
        <p14:creationId xmlns:p14="http://schemas.microsoft.com/office/powerpoint/2010/main" val="28062570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4919D0-F177-4BBA-9A0B-DBA69E2ED764}"/>
              </a:ext>
            </a:extLst>
          </p:cNvPr>
          <p:cNvSpPr>
            <a:spLocks noGrp="1"/>
          </p:cNvSpPr>
          <p:nvPr>
            <p:ph type="title"/>
          </p:nvPr>
        </p:nvSpPr>
        <p:spPr>
          <a:xfrm>
            <a:off x="1023938" y="199453"/>
            <a:ext cx="8220075" cy="943547"/>
          </a:xfrm>
        </p:spPr>
        <p:txBody>
          <a:bodyPr rtlCol="0">
            <a:normAutofit/>
          </a:bodyPr>
          <a:lstStyle/>
          <a:p>
            <a:r>
              <a:rPr lang="es-ES" sz="2000" noProof="1"/>
              <a:t>La librería híbrida. El nuevo retail</a:t>
            </a:r>
          </a:p>
        </p:txBody>
      </p:sp>
      <p:pic>
        <p:nvPicPr>
          <p:cNvPr id="3" name="Imagen 2">
            <a:extLst>
              <a:ext uri="{FF2B5EF4-FFF2-40B4-BE49-F238E27FC236}">
                <a16:creationId xmlns:a16="http://schemas.microsoft.com/office/drawing/2014/main" id="{BFAD911B-0E0B-E2F8-9FB7-BAB918D9550F}"/>
              </a:ext>
            </a:extLst>
          </p:cNvPr>
          <p:cNvPicPr>
            <a:picLocks noChangeAspect="1"/>
          </p:cNvPicPr>
          <p:nvPr/>
        </p:nvPicPr>
        <p:blipFill>
          <a:blip r:embed="rId3"/>
          <a:stretch>
            <a:fillRect/>
          </a:stretch>
        </p:blipFill>
        <p:spPr>
          <a:xfrm>
            <a:off x="9244013" y="5877567"/>
            <a:ext cx="907561" cy="980431"/>
          </a:xfrm>
          <a:prstGeom prst="rect">
            <a:avLst/>
          </a:prstGeom>
        </p:spPr>
      </p:pic>
      <p:pic>
        <p:nvPicPr>
          <p:cNvPr id="6" name="Imagen 5">
            <a:extLst>
              <a:ext uri="{FF2B5EF4-FFF2-40B4-BE49-F238E27FC236}">
                <a16:creationId xmlns:a16="http://schemas.microsoft.com/office/drawing/2014/main" id="{BF8046DF-6991-4A35-D4F8-4497FD965D80}"/>
              </a:ext>
            </a:extLst>
          </p:cNvPr>
          <p:cNvPicPr>
            <a:picLocks noChangeAspect="1"/>
          </p:cNvPicPr>
          <p:nvPr/>
        </p:nvPicPr>
        <p:blipFill>
          <a:blip r:embed="rId4"/>
          <a:stretch>
            <a:fillRect/>
          </a:stretch>
        </p:blipFill>
        <p:spPr>
          <a:xfrm>
            <a:off x="10238028" y="5925059"/>
            <a:ext cx="865707" cy="865707"/>
          </a:xfrm>
          <a:prstGeom prst="rect">
            <a:avLst/>
          </a:prstGeom>
        </p:spPr>
      </p:pic>
      <p:pic>
        <p:nvPicPr>
          <p:cNvPr id="7" name="Imagen 6">
            <a:extLst>
              <a:ext uri="{FF2B5EF4-FFF2-40B4-BE49-F238E27FC236}">
                <a16:creationId xmlns:a16="http://schemas.microsoft.com/office/drawing/2014/main" id="{3ED7A467-AF7C-A2DC-CE04-CEBFF9661144}"/>
              </a:ext>
            </a:extLst>
          </p:cNvPr>
          <p:cNvPicPr>
            <a:picLocks noChangeAspect="1"/>
          </p:cNvPicPr>
          <p:nvPr/>
        </p:nvPicPr>
        <p:blipFill>
          <a:blip r:embed="rId5"/>
          <a:stretch>
            <a:fillRect/>
          </a:stretch>
        </p:blipFill>
        <p:spPr>
          <a:xfrm>
            <a:off x="11171787" y="5934928"/>
            <a:ext cx="865707" cy="865707"/>
          </a:xfrm>
          <a:prstGeom prst="rect">
            <a:avLst/>
          </a:prstGeom>
        </p:spPr>
      </p:pic>
      <p:pic>
        <p:nvPicPr>
          <p:cNvPr id="5" name="Imagen 4">
            <a:extLst>
              <a:ext uri="{FF2B5EF4-FFF2-40B4-BE49-F238E27FC236}">
                <a16:creationId xmlns:a16="http://schemas.microsoft.com/office/drawing/2014/main" id="{44CE2CF6-C56E-FA66-7B57-E81418021BB7}"/>
              </a:ext>
            </a:extLst>
          </p:cNvPr>
          <p:cNvPicPr>
            <a:picLocks noChangeAspect="1"/>
          </p:cNvPicPr>
          <p:nvPr/>
        </p:nvPicPr>
        <p:blipFill>
          <a:blip r:embed="rId6"/>
          <a:stretch>
            <a:fillRect/>
          </a:stretch>
        </p:blipFill>
        <p:spPr>
          <a:xfrm>
            <a:off x="10085597" y="845410"/>
            <a:ext cx="1348676" cy="2049660"/>
          </a:xfrm>
          <a:prstGeom prst="rect">
            <a:avLst/>
          </a:prstGeom>
        </p:spPr>
      </p:pic>
      <p:pic>
        <p:nvPicPr>
          <p:cNvPr id="8" name="Imagen 7">
            <a:extLst>
              <a:ext uri="{FF2B5EF4-FFF2-40B4-BE49-F238E27FC236}">
                <a16:creationId xmlns:a16="http://schemas.microsoft.com/office/drawing/2014/main" id="{81586D7E-D72C-5D8D-9D52-E1959337E724}"/>
              </a:ext>
            </a:extLst>
          </p:cNvPr>
          <p:cNvPicPr>
            <a:picLocks noChangeAspect="1"/>
          </p:cNvPicPr>
          <p:nvPr/>
        </p:nvPicPr>
        <p:blipFill>
          <a:blip r:embed="rId7"/>
          <a:stretch>
            <a:fillRect/>
          </a:stretch>
        </p:blipFill>
        <p:spPr>
          <a:xfrm>
            <a:off x="1753977" y="1836203"/>
            <a:ext cx="4712133" cy="4202889"/>
          </a:xfrm>
          <a:prstGeom prst="rect">
            <a:avLst/>
          </a:prstGeom>
          <a:ln>
            <a:noFill/>
          </a:ln>
          <a:effectLst>
            <a:outerShdw blurRad="292100" dist="139700" dir="2700000" algn="tl" rotWithShape="0">
              <a:srgbClr val="333333">
                <a:alpha val="65000"/>
              </a:srgbClr>
            </a:outerShdw>
          </a:effectLst>
        </p:spPr>
      </p:pic>
      <p:sp>
        <p:nvSpPr>
          <p:cNvPr id="13" name="CuadroTexto 12">
            <a:extLst>
              <a:ext uri="{FF2B5EF4-FFF2-40B4-BE49-F238E27FC236}">
                <a16:creationId xmlns:a16="http://schemas.microsoft.com/office/drawing/2014/main" id="{AFE90F27-0055-E511-7B6C-C3EE7A49D204}"/>
              </a:ext>
            </a:extLst>
          </p:cNvPr>
          <p:cNvSpPr txBox="1"/>
          <p:nvPr/>
        </p:nvSpPr>
        <p:spPr>
          <a:xfrm>
            <a:off x="6620719" y="2381973"/>
            <a:ext cx="3950824" cy="3416320"/>
          </a:xfrm>
          <a:prstGeom prst="rect">
            <a:avLst/>
          </a:prstGeom>
          <a:noFill/>
        </p:spPr>
        <p:txBody>
          <a:bodyPr wrap="square" rtlCol="0">
            <a:spAutoFit/>
          </a:bodyPr>
          <a:lstStyle/>
          <a:p>
            <a:pPr marL="342900" indent="-342900">
              <a:buAutoNum type="arabicPeriod"/>
            </a:pPr>
            <a:r>
              <a:rPr lang="es-ES" dirty="0"/>
              <a:t>Que funcionemos.</a:t>
            </a:r>
          </a:p>
          <a:p>
            <a:pPr marL="342900" indent="-342900">
              <a:buAutoNum type="arabicPeriod"/>
            </a:pPr>
            <a:r>
              <a:rPr lang="es-ES" dirty="0"/>
              <a:t>Buena relación calidad-precio.</a:t>
            </a:r>
          </a:p>
          <a:p>
            <a:pPr marL="342900" indent="-342900">
              <a:buAutoNum type="arabicPeriod"/>
            </a:pPr>
            <a:r>
              <a:rPr lang="es-ES" dirty="0"/>
              <a:t>Que molemos estéticamente.</a:t>
            </a:r>
          </a:p>
          <a:p>
            <a:pPr marL="342900" indent="-342900">
              <a:buAutoNum type="arabicPeriod"/>
            </a:pPr>
            <a:r>
              <a:rPr lang="es-ES" dirty="0"/>
              <a:t>Que proporcionemos bienestar.</a:t>
            </a:r>
          </a:p>
          <a:p>
            <a:pPr marL="342900" indent="-342900">
              <a:buAutoNum type="arabicPeriod"/>
            </a:pPr>
            <a:r>
              <a:rPr lang="es-ES" dirty="0"/>
              <a:t>Seamos divertidos.</a:t>
            </a:r>
          </a:p>
          <a:p>
            <a:pPr marL="342900" indent="-342900">
              <a:buAutoNum type="arabicPeriod"/>
            </a:pPr>
            <a:r>
              <a:rPr lang="es-ES" b="1" dirty="0">
                <a:solidFill>
                  <a:srgbClr val="FF3300"/>
                </a:solidFill>
              </a:rPr>
              <a:t>Que se identifiquen con nosotros (mi librero).</a:t>
            </a:r>
          </a:p>
          <a:p>
            <a:pPr marL="342900" indent="-342900">
              <a:buAutoNum type="arabicPeriod"/>
            </a:pPr>
            <a:r>
              <a:rPr lang="es-ES" b="1" dirty="0">
                <a:solidFill>
                  <a:srgbClr val="FF3300"/>
                </a:solidFill>
              </a:rPr>
              <a:t>Que les permitamos conectarse con una comunidad.</a:t>
            </a:r>
          </a:p>
          <a:p>
            <a:pPr marL="342900" indent="-342900">
              <a:buAutoNum type="arabicPeriod"/>
            </a:pPr>
            <a:r>
              <a:rPr lang="es-ES" b="1" dirty="0">
                <a:solidFill>
                  <a:srgbClr val="FF3300"/>
                </a:solidFill>
              </a:rPr>
              <a:t>Que aportemos a la sociedad. Seamos sostenibles.</a:t>
            </a:r>
          </a:p>
          <a:p>
            <a:pPr marL="342900" indent="-342900">
              <a:buAutoNum type="arabicPeriod"/>
            </a:pPr>
            <a:endParaRPr lang="en-GB" dirty="0"/>
          </a:p>
        </p:txBody>
      </p:sp>
      <p:cxnSp>
        <p:nvCxnSpPr>
          <p:cNvPr id="16" name="Conector recto de flecha 15">
            <a:extLst>
              <a:ext uri="{FF2B5EF4-FFF2-40B4-BE49-F238E27FC236}">
                <a16:creationId xmlns:a16="http://schemas.microsoft.com/office/drawing/2014/main" id="{28D336B6-F495-8F8D-2659-2B7DF652B2B8}"/>
              </a:ext>
            </a:extLst>
          </p:cNvPr>
          <p:cNvCxnSpPr>
            <a:cxnSpLocks/>
          </p:cNvCxnSpPr>
          <p:nvPr/>
        </p:nvCxnSpPr>
        <p:spPr>
          <a:xfrm>
            <a:off x="1023938" y="2166167"/>
            <a:ext cx="0" cy="3542960"/>
          </a:xfrm>
          <a:prstGeom prst="straightConnector1">
            <a:avLst/>
          </a:prstGeom>
          <a:ln w="25400">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CuadroTexto 17">
            <a:extLst>
              <a:ext uri="{FF2B5EF4-FFF2-40B4-BE49-F238E27FC236}">
                <a16:creationId xmlns:a16="http://schemas.microsoft.com/office/drawing/2014/main" id="{8A90BC3C-0839-CEAA-9754-FA0E5C5F2196}"/>
              </a:ext>
            </a:extLst>
          </p:cNvPr>
          <p:cNvSpPr txBox="1"/>
          <p:nvPr/>
        </p:nvSpPr>
        <p:spPr>
          <a:xfrm>
            <a:off x="437258" y="1767547"/>
            <a:ext cx="1348676" cy="369332"/>
          </a:xfrm>
          <a:prstGeom prst="rect">
            <a:avLst/>
          </a:prstGeom>
          <a:noFill/>
        </p:spPr>
        <p:txBody>
          <a:bodyPr wrap="square" rtlCol="0">
            <a:spAutoFit/>
          </a:bodyPr>
          <a:lstStyle/>
          <a:p>
            <a:r>
              <a:rPr lang="en-GB" b="1" dirty="0"/>
              <a:t>Value plus</a:t>
            </a:r>
          </a:p>
        </p:txBody>
      </p:sp>
      <p:sp>
        <p:nvSpPr>
          <p:cNvPr id="20" name="CuadroTexto 19">
            <a:extLst>
              <a:ext uri="{FF2B5EF4-FFF2-40B4-BE49-F238E27FC236}">
                <a16:creationId xmlns:a16="http://schemas.microsoft.com/office/drawing/2014/main" id="{1E3553D4-D4A2-798E-C8F6-B6710A5BCF73}"/>
              </a:ext>
            </a:extLst>
          </p:cNvPr>
          <p:cNvSpPr txBox="1"/>
          <p:nvPr/>
        </p:nvSpPr>
        <p:spPr>
          <a:xfrm>
            <a:off x="679935" y="5767703"/>
            <a:ext cx="1074042" cy="369332"/>
          </a:xfrm>
          <a:prstGeom prst="rect">
            <a:avLst/>
          </a:prstGeom>
          <a:noFill/>
        </p:spPr>
        <p:txBody>
          <a:bodyPr wrap="square" rtlCol="0">
            <a:spAutoFit/>
          </a:bodyPr>
          <a:lstStyle/>
          <a:p>
            <a:r>
              <a:rPr lang="en-GB" b="1" dirty="0"/>
              <a:t>Value</a:t>
            </a:r>
          </a:p>
        </p:txBody>
      </p:sp>
      <p:sp>
        <p:nvSpPr>
          <p:cNvPr id="4" name="CuadroTexto 3">
            <a:extLst>
              <a:ext uri="{FF2B5EF4-FFF2-40B4-BE49-F238E27FC236}">
                <a16:creationId xmlns:a16="http://schemas.microsoft.com/office/drawing/2014/main" id="{4C123DAA-70A4-2EE3-5D62-D769DEC45BF7}"/>
              </a:ext>
            </a:extLst>
          </p:cNvPr>
          <p:cNvSpPr txBox="1"/>
          <p:nvPr/>
        </p:nvSpPr>
        <p:spPr>
          <a:xfrm>
            <a:off x="1608881" y="845410"/>
            <a:ext cx="4857229" cy="830997"/>
          </a:xfrm>
          <a:prstGeom prst="rect">
            <a:avLst/>
          </a:prstGeom>
          <a:noFill/>
        </p:spPr>
        <p:txBody>
          <a:bodyPr wrap="square" rtlCol="0">
            <a:spAutoFit/>
          </a:bodyPr>
          <a:lstStyle/>
          <a:p>
            <a:pPr algn="ctr"/>
            <a:r>
              <a:rPr lang="en-GB" sz="2400" b="1" dirty="0" err="1">
                <a:solidFill>
                  <a:srgbClr val="FF0000"/>
                </a:solidFill>
              </a:rPr>
              <a:t>Evolución</a:t>
            </a:r>
            <a:r>
              <a:rPr lang="en-GB" sz="2400" b="1" dirty="0">
                <a:solidFill>
                  <a:srgbClr val="FF0000"/>
                </a:solidFill>
              </a:rPr>
              <a:t> del </a:t>
            </a:r>
            <a:r>
              <a:rPr lang="en-GB" sz="2400" b="1" dirty="0" err="1">
                <a:solidFill>
                  <a:srgbClr val="FF0000"/>
                </a:solidFill>
              </a:rPr>
              <a:t>valor</a:t>
            </a:r>
            <a:r>
              <a:rPr lang="en-GB" sz="2400" b="1" dirty="0">
                <a:solidFill>
                  <a:srgbClr val="FF0000"/>
                </a:solidFill>
              </a:rPr>
              <a:t> para </a:t>
            </a:r>
            <a:r>
              <a:rPr lang="en-GB" sz="2400" b="1" dirty="0" err="1">
                <a:solidFill>
                  <a:srgbClr val="FF0000"/>
                </a:solidFill>
              </a:rPr>
              <a:t>el</a:t>
            </a:r>
            <a:r>
              <a:rPr lang="en-GB" sz="2400" b="1" dirty="0">
                <a:solidFill>
                  <a:srgbClr val="FF0000"/>
                </a:solidFill>
              </a:rPr>
              <a:t> </a:t>
            </a:r>
            <a:r>
              <a:rPr lang="en-GB" sz="2400" b="1" dirty="0" err="1">
                <a:solidFill>
                  <a:srgbClr val="FF0000"/>
                </a:solidFill>
              </a:rPr>
              <a:t>cliente</a:t>
            </a:r>
            <a:r>
              <a:rPr lang="en-GB" sz="2400" b="1" dirty="0">
                <a:solidFill>
                  <a:srgbClr val="FF0000"/>
                </a:solidFill>
              </a:rPr>
              <a:t>: </a:t>
            </a:r>
          </a:p>
          <a:p>
            <a:pPr algn="ctr"/>
            <a:r>
              <a:rPr lang="en-GB" sz="2400" b="1" dirty="0">
                <a:solidFill>
                  <a:srgbClr val="FF0000"/>
                </a:solidFill>
              </a:rPr>
              <a:t>Del </a:t>
            </a:r>
            <a:r>
              <a:rPr lang="en-GB" sz="2400" b="1" i="1" dirty="0">
                <a:solidFill>
                  <a:srgbClr val="FF0000"/>
                </a:solidFill>
              </a:rPr>
              <a:t>value</a:t>
            </a:r>
            <a:r>
              <a:rPr lang="en-GB" sz="2400" b="1" dirty="0">
                <a:solidFill>
                  <a:srgbClr val="FF0000"/>
                </a:solidFill>
              </a:rPr>
              <a:t> al </a:t>
            </a:r>
            <a:r>
              <a:rPr lang="en-GB" sz="2400" b="1" i="1" dirty="0">
                <a:solidFill>
                  <a:srgbClr val="FF0000"/>
                </a:solidFill>
              </a:rPr>
              <a:t>value plus</a:t>
            </a:r>
            <a:endParaRPr lang="en-GB" sz="2400" b="1" dirty="0">
              <a:solidFill>
                <a:srgbClr val="FF0000"/>
              </a:solidFill>
            </a:endParaRPr>
          </a:p>
        </p:txBody>
      </p:sp>
    </p:spTree>
    <p:extLst>
      <p:ext uri="{BB962C8B-B14F-4D97-AF65-F5344CB8AC3E}">
        <p14:creationId xmlns:p14="http://schemas.microsoft.com/office/powerpoint/2010/main" val="15642996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4919D0-F177-4BBA-9A0B-DBA69E2ED764}"/>
              </a:ext>
            </a:extLst>
          </p:cNvPr>
          <p:cNvSpPr>
            <a:spLocks noGrp="1"/>
          </p:cNvSpPr>
          <p:nvPr>
            <p:ph type="title"/>
          </p:nvPr>
        </p:nvSpPr>
        <p:spPr>
          <a:xfrm>
            <a:off x="1023938" y="199453"/>
            <a:ext cx="8220075" cy="943547"/>
          </a:xfrm>
        </p:spPr>
        <p:txBody>
          <a:bodyPr rtlCol="0">
            <a:normAutofit/>
          </a:bodyPr>
          <a:lstStyle/>
          <a:p>
            <a:r>
              <a:rPr lang="es-ES" sz="2000" noProof="1"/>
              <a:t>La librería híbrida. El nuevo retail</a:t>
            </a:r>
          </a:p>
        </p:txBody>
      </p:sp>
      <p:pic>
        <p:nvPicPr>
          <p:cNvPr id="3" name="Imagen 2">
            <a:extLst>
              <a:ext uri="{FF2B5EF4-FFF2-40B4-BE49-F238E27FC236}">
                <a16:creationId xmlns:a16="http://schemas.microsoft.com/office/drawing/2014/main" id="{BFAD911B-0E0B-E2F8-9FB7-BAB918D9550F}"/>
              </a:ext>
            </a:extLst>
          </p:cNvPr>
          <p:cNvPicPr>
            <a:picLocks noChangeAspect="1"/>
          </p:cNvPicPr>
          <p:nvPr/>
        </p:nvPicPr>
        <p:blipFill>
          <a:blip r:embed="rId3"/>
          <a:stretch>
            <a:fillRect/>
          </a:stretch>
        </p:blipFill>
        <p:spPr>
          <a:xfrm>
            <a:off x="9244013" y="5877567"/>
            <a:ext cx="907561" cy="980431"/>
          </a:xfrm>
          <a:prstGeom prst="rect">
            <a:avLst/>
          </a:prstGeom>
        </p:spPr>
      </p:pic>
      <p:pic>
        <p:nvPicPr>
          <p:cNvPr id="6" name="Imagen 5">
            <a:extLst>
              <a:ext uri="{FF2B5EF4-FFF2-40B4-BE49-F238E27FC236}">
                <a16:creationId xmlns:a16="http://schemas.microsoft.com/office/drawing/2014/main" id="{BF8046DF-6991-4A35-D4F8-4497FD965D80}"/>
              </a:ext>
            </a:extLst>
          </p:cNvPr>
          <p:cNvPicPr>
            <a:picLocks noChangeAspect="1"/>
          </p:cNvPicPr>
          <p:nvPr/>
        </p:nvPicPr>
        <p:blipFill>
          <a:blip r:embed="rId4"/>
          <a:stretch>
            <a:fillRect/>
          </a:stretch>
        </p:blipFill>
        <p:spPr>
          <a:xfrm>
            <a:off x="10238028" y="5925059"/>
            <a:ext cx="865707" cy="865707"/>
          </a:xfrm>
          <a:prstGeom prst="rect">
            <a:avLst/>
          </a:prstGeom>
        </p:spPr>
      </p:pic>
      <p:pic>
        <p:nvPicPr>
          <p:cNvPr id="7" name="Imagen 6">
            <a:extLst>
              <a:ext uri="{FF2B5EF4-FFF2-40B4-BE49-F238E27FC236}">
                <a16:creationId xmlns:a16="http://schemas.microsoft.com/office/drawing/2014/main" id="{3ED7A467-AF7C-A2DC-CE04-CEBFF9661144}"/>
              </a:ext>
            </a:extLst>
          </p:cNvPr>
          <p:cNvPicPr>
            <a:picLocks noChangeAspect="1"/>
          </p:cNvPicPr>
          <p:nvPr/>
        </p:nvPicPr>
        <p:blipFill>
          <a:blip r:embed="rId5"/>
          <a:stretch>
            <a:fillRect/>
          </a:stretch>
        </p:blipFill>
        <p:spPr>
          <a:xfrm>
            <a:off x="11171787" y="5934928"/>
            <a:ext cx="865707" cy="865707"/>
          </a:xfrm>
          <a:prstGeom prst="rect">
            <a:avLst/>
          </a:prstGeom>
        </p:spPr>
      </p:pic>
      <p:pic>
        <p:nvPicPr>
          <p:cNvPr id="5" name="Imagen 4">
            <a:extLst>
              <a:ext uri="{FF2B5EF4-FFF2-40B4-BE49-F238E27FC236}">
                <a16:creationId xmlns:a16="http://schemas.microsoft.com/office/drawing/2014/main" id="{44CE2CF6-C56E-FA66-7B57-E81418021BB7}"/>
              </a:ext>
            </a:extLst>
          </p:cNvPr>
          <p:cNvPicPr>
            <a:picLocks noChangeAspect="1"/>
          </p:cNvPicPr>
          <p:nvPr/>
        </p:nvPicPr>
        <p:blipFill>
          <a:blip r:embed="rId6"/>
          <a:stretch>
            <a:fillRect/>
          </a:stretch>
        </p:blipFill>
        <p:spPr>
          <a:xfrm>
            <a:off x="2271622" y="2300464"/>
            <a:ext cx="2360124" cy="3586816"/>
          </a:xfrm>
          <a:prstGeom prst="rect">
            <a:avLst/>
          </a:prstGeom>
        </p:spPr>
      </p:pic>
      <p:sp>
        <p:nvSpPr>
          <p:cNvPr id="4" name="CuadroTexto 3">
            <a:extLst>
              <a:ext uri="{FF2B5EF4-FFF2-40B4-BE49-F238E27FC236}">
                <a16:creationId xmlns:a16="http://schemas.microsoft.com/office/drawing/2014/main" id="{0BDBB49F-5F38-FD14-4381-3DEFE9C83D7C}"/>
              </a:ext>
            </a:extLst>
          </p:cNvPr>
          <p:cNvSpPr txBox="1"/>
          <p:nvPr/>
        </p:nvSpPr>
        <p:spPr>
          <a:xfrm>
            <a:off x="6575440" y="1480127"/>
            <a:ext cx="5029200" cy="4524315"/>
          </a:xfrm>
          <a:prstGeom prst="rect">
            <a:avLst/>
          </a:prstGeom>
          <a:noFill/>
        </p:spPr>
        <p:txBody>
          <a:bodyPr wrap="square" rtlCol="0">
            <a:spAutoFit/>
          </a:bodyPr>
          <a:lstStyle/>
          <a:p>
            <a:r>
              <a:rPr lang="es-ES" dirty="0"/>
              <a:t>“En el panorama del </a:t>
            </a:r>
            <a:r>
              <a:rPr lang="es-ES" i="1" dirty="0" err="1"/>
              <a:t>retail</a:t>
            </a:r>
            <a:r>
              <a:rPr lang="es-ES" dirty="0"/>
              <a:t>, la batalla del </a:t>
            </a:r>
            <a:r>
              <a:rPr lang="es-ES" i="1" dirty="0" err="1"/>
              <a:t>value</a:t>
            </a:r>
            <a:r>
              <a:rPr lang="es-ES" dirty="0"/>
              <a:t> la tiene ganada Amazon y el resto de grandes plataformas tecnológicas y logísticas mundiales. La salvación para muchas marcas está en evolucionar en la pirámide hacia el </a:t>
            </a:r>
            <a:r>
              <a:rPr lang="es-ES" i="1" dirty="0" err="1"/>
              <a:t>value</a:t>
            </a:r>
            <a:r>
              <a:rPr lang="es-ES" i="1" dirty="0"/>
              <a:t> plus</a:t>
            </a:r>
            <a:r>
              <a:rPr lang="es-ES" dirty="0"/>
              <a:t> que representa vectores como la </a:t>
            </a:r>
            <a:r>
              <a:rPr lang="es-ES" b="1" dirty="0">
                <a:solidFill>
                  <a:srgbClr val="FF3300"/>
                </a:solidFill>
              </a:rPr>
              <a:t>identificación, la conexión o el impacto social</a:t>
            </a:r>
            <a:r>
              <a:rPr lang="es-ES" i="1" dirty="0"/>
              <a:t>.</a:t>
            </a:r>
            <a:r>
              <a:rPr lang="es-ES" dirty="0"/>
              <a:t>”</a:t>
            </a:r>
          </a:p>
          <a:p>
            <a:endParaRPr lang="es-ES" dirty="0"/>
          </a:p>
          <a:p>
            <a:r>
              <a:rPr lang="es-ES" dirty="0"/>
              <a:t>“Las marcas tienen que </a:t>
            </a:r>
            <a:r>
              <a:rPr lang="es-ES" b="1" dirty="0">
                <a:solidFill>
                  <a:srgbClr val="FF3300"/>
                </a:solidFill>
              </a:rPr>
              <a:t>huir de la </a:t>
            </a:r>
            <a:r>
              <a:rPr lang="es-ES" b="1" i="1" dirty="0" err="1">
                <a:solidFill>
                  <a:srgbClr val="FF3300"/>
                </a:solidFill>
              </a:rPr>
              <a:t>comoditización</a:t>
            </a:r>
            <a:r>
              <a:rPr lang="es-ES" b="1" dirty="0">
                <a:solidFill>
                  <a:srgbClr val="FF3300"/>
                </a:solidFill>
              </a:rPr>
              <a:t> </a:t>
            </a:r>
            <a:r>
              <a:rPr lang="es-ES" dirty="0"/>
              <a:t>de sus productos para ser percibidas como </a:t>
            </a:r>
            <a:r>
              <a:rPr lang="es-ES" i="1" dirty="0" err="1"/>
              <a:t>value</a:t>
            </a:r>
            <a:r>
              <a:rPr lang="es-ES" i="1" dirty="0"/>
              <a:t> plus.”</a:t>
            </a:r>
          </a:p>
          <a:p>
            <a:endParaRPr lang="es-ES" i="1" dirty="0"/>
          </a:p>
          <a:p>
            <a:r>
              <a:rPr lang="es-ES" i="1" dirty="0"/>
              <a:t>“</a:t>
            </a:r>
            <a:r>
              <a:rPr lang="es-ES" dirty="0"/>
              <a:t>El </a:t>
            </a:r>
            <a:r>
              <a:rPr lang="es-ES" i="1" dirty="0" err="1"/>
              <a:t>retailer</a:t>
            </a:r>
            <a:r>
              <a:rPr lang="es-ES" i="1" dirty="0"/>
              <a:t> </a:t>
            </a:r>
            <a:r>
              <a:rPr lang="es-ES" dirty="0"/>
              <a:t>tiene que tomar muchas pequeñas decisiones cada semana y algunas pocas grandes decisiones. </a:t>
            </a:r>
            <a:r>
              <a:rPr lang="es-ES" b="1" dirty="0">
                <a:solidFill>
                  <a:srgbClr val="FF3300"/>
                </a:solidFill>
              </a:rPr>
              <a:t>Para ello cuenta con una ventaja, el contacto con el cliente final</a:t>
            </a:r>
            <a:r>
              <a:rPr lang="es-ES" i="1" dirty="0"/>
              <a:t>.</a:t>
            </a:r>
            <a:r>
              <a:rPr lang="es-ES" dirty="0"/>
              <a:t>”</a:t>
            </a:r>
            <a:endParaRPr lang="es-ES" i="1" dirty="0"/>
          </a:p>
          <a:p>
            <a:endParaRPr lang="en-GB" dirty="0"/>
          </a:p>
        </p:txBody>
      </p:sp>
      <p:pic>
        <p:nvPicPr>
          <p:cNvPr id="8" name="Imagen 7">
            <a:extLst>
              <a:ext uri="{FF2B5EF4-FFF2-40B4-BE49-F238E27FC236}">
                <a16:creationId xmlns:a16="http://schemas.microsoft.com/office/drawing/2014/main" id="{6B9E9D2D-F3AA-FB07-F08D-82D3FEC10201}"/>
              </a:ext>
            </a:extLst>
          </p:cNvPr>
          <p:cNvPicPr>
            <a:picLocks noChangeAspect="1"/>
          </p:cNvPicPr>
          <p:nvPr/>
        </p:nvPicPr>
        <p:blipFill>
          <a:blip r:embed="rId7"/>
          <a:stretch>
            <a:fillRect/>
          </a:stretch>
        </p:blipFill>
        <p:spPr>
          <a:xfrm>
            <a:off x="1041903" y="1143000"/>
            <a:ext cx="4858933" cy="1012024"/>
          </a:xfrm>
          <a:prstGeom prst="rect">
            <a:avLst/>
          </a:prstGeom>
        </p:spPr>
      </p:pic>
    </p:spTree>
    <p:extLst>
      <p:ext uri="{BB962C8B-B14F-4D97-AF65-F5344CB8AC3E}">
        <p14:creationId xmlns:p14="http://schemas.microsoft.com/office/powerpoint/2010/main" val="1396967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4919D0-F177-4BBA-9A0B-DBA69E2ED764}"/>
              </a:ext>
            </a:extLst>
          </p:cNvPr>
          <p:cNvSpPr>
            <a:spLocks noGrp="1"/>
          </p:cNvSpPr>
          <p:nvPr>
            <p:ph type="title"/>
          </p:nvPr>
        </p:nvSpPr>
        <p:spPr>
          <a:xfrm>
            <a:off x="1023938" y="199453"/>
            <a:ext cx="8220075" cy="943547"/>
          </a:xfrm>
        </p:spPr>
        <p:txBody>
          <a:bodyPr rtlCol="0">
            <a:normAutofit/>
          </a:bodyPr>
          <a:lstStyle/>
          <a:p>
            <a:r>
              <a:rPr lang="es-ES" sz="2000" noProof="1"/>
              <a:t>La librería híbrida. El nuevo retail</a:t>
            </a:r>
          </a:p>
        </p:txBody>
      </p:sp>
      <p:pic>
        <p:nvPicPr>
          <p:cNvPr id="3" name="Imagen 2">
            <a:extLst>
              <a:ext uri="{FF2B5EF4-FFF2-40B4-BE49-F238E27FC236}">
                <a16:creationId xmlns:a16="http://schemas.microsoft.com/office/drawing/2014/main" id="{BFAD911B-0E0B-E2F8-9FB7-BAB918D9550F}"/>
              </a:ext>
            </a:extLst>
          </p:cNvPr>
          <p:cNvPicPr>
            <a:picLocks noChangeAspect="1"/>
          </p:cNvPicPr>
          <p:nvPr/>
        </p:nvPicPr>
        <p:blipFill>
          <a:blip r:embed="rId3"/>
          <a:stretch>
            <a:fillRect/>
          </a:stretch>
        </p:blipFill>
        <p:spPr>
          <a:xfrm>
            <a:off x="9244013" y="5877567"/>
            <a:ext cx="907561" cy="980431"/>
          </a:xfrm>
          <a:prstGeom prst="rect">
            <a:avLst/>
          </a:prstGeom>
        </p:spPr>
      </p:pic>
      <p:pic>
        <p:nvPicPr>
          <p:cNvPr id="6" name="Imagen 5">
            <a:extLst>
              <a:ext uri="{FF2B5EF4-FFF2-40B4-BE49-F238E27FC236}">
                <a16:creationId xmlns:a16="http://schemas.microsoft.com/office/drawing/2014/main" id="{BF8046DF-6991-4A35-D4F8-4497FD965D80}"/>
              </a:ext>
            </a:extLst>
          </p:cNvPr>
          <p:cNvPicPr>
            <a:picLocks noChangeAspect="1"/>
          </p:cNvPicPr>
          <p:nvPr/>
        </p:nvPicPr>
        <p:blipFill>
          <a:blip r:embed="rId4"/>
          <a:stretch>
            <a:fillRect/>
          </a:stretch>
        </p:blipFill>
        <p:spPr>
          <a:xfrm>
            <a:off x="10238028" y="5925059"/>
            <a:ext cx="865707" cy="865707"/>
          </a:xfrm>
          <a:prstGeom prst="rect">
            <a:avLst/>
          </a:prstGeom>
        </p:spPr>
      </p:pic>
      <p:pic>
        <p:nvPicPr>
          <p:cNvPr id="7" name="Imagen 6">
            <a:extLst>
              <a:ext uri="{FF2B5EF4-FFF2-40B4-BE49-F238E27FC236}">
                <a16:creationId xmlns:a16="http://schemas.microsoft.com/office/drawing/2014/main" id="{3ED7A467-AF7C-A2DC-CE04-CEBFF9661144}"/>
              </a:ext>
            </a:extLst>
          </p:cNvPr>
          <p:cNvPicPr>
            <a:picLocks noChangeAspect="1"/>
          </p:cNvPicPr>
          <p:nvPr/>
        </p:nvPicPr>
        <p:blipFill>
          <a:blip r:embed="rId5"/>
          <a:stretch>
            <a:fillRect/>
          </a:stretch>
        </p:blipFill>
        <p:spPr>
          <a:xfrm>
            <a:off x="11171787" y="5934928"/>
            <a:ext cx="865707" cy="865707"/>
          </a:xfrm>
          <a:prstGeom prst="rect">
            <a:avLst/>
          </a:prstGeom>
        </p:spPr>
      </p:pic>
      <p:pic>
        <p:nvPicPr>
          <p:cNvPr id="8" name="Imagen 7">
            <a:extLst>
              <a:ext uri="{FF2B5EF4-FFF2-40B4-BE49-F238E27FC236}">
                <a16:creationId xmlns:a16="http://schemas.microsoft.com/office/drawing/2014/main" id="{81586D7E-D72C-5D8D-9D52-E1959337E724}"/>
              </a:ext>
            </a:extLst>
          </p:cNvPr>
          <p:cNvPicPr>
            <a:picLocks noChangeAspect="1"/>
          </p:cNvPicPr>
          <p:nvPr/>
        </p:nvPicPr>
        <p:blipFill>
          <a:blip r:embed="rId6"/>
          <a:stretch>
            <a:fillRect/>
          </a:stretch>
        </p:blipFill>
        <p:spPr>
          <a:xfrm>
            <a:off x="723038" y="1996189"/>
            <a:ext cx="4712133" cy="4202889"/>
          </a:xfrm>
          <a:prstGeom prst="rect">
            <a:avLst/>
          </a:prstGeom>
          <a:ln>
            <a:noFill/>
          </a:ln>
          <a:effectLst>
            <a:outerShdw blurRad="292100" dist="139700" dir="2700000" algn="tl" rotWithShape="0">
              <a:srgbClr val="333333">
                <a:alpha val="65000"/>
              </a:srgbClr>
            </a:outerShdw>
          </a:effectLst>
        </p:spPr>
      </p:pic>
      <p:cxnSp>
        <p:nvCxnSpPr>
          <p:cNvPr id="16" name="Conector recto de flecha 15">
            <a:extLst>
              <a:ext uri="{FF2B5EF4-FFF2-40B4-BE49-F238E27FC236}">
                <a16:creationId xmlns:a16="http://schemas.microsoft.com/office/drawing/2014/main" id="{28D336B6-F495-8F8D-2659-2B7DF652B2B8}"/>
              </a:ext>
            </a:extLst>
          </p:cNvPr>
          <p:cNvCxnSpPr>
            <a:cxnSpLocks/>
            <a:stCxn id="14" idx="2"/>
          </p:cNvCxnSpPr>
          <p:nvPr/>
        </p:nvCxnSpPr>
        <p:spPr>
          <a:xfrm flipH="1">
            <a:off x="6002776" y="4657725"/>
            <a:ext cx="1" cy="1277203"/>
          </a:xfrm>
          <a:prstGeom prst="straightConnector1">
            <a:avLst/>
          </a:prstGeom>
          <a:ln w="47625">
            <a:headEnd type="triangle"/>
            <a:tailEnd type="triangle"/>
          </a:ln>
        </p:spPr>
        <p:style>
          <a:lnRef idx="1">
            <a:schemeClr val="accent1"/>
          </a:lnRef>
          <a:fillRef idx="0">
            <a:schemeClr val="accent1"/>
          </a:fillRef>
          <a:effectRef idx="0">
            <a:schemeClr val="accent1"/>
          </a:effectRef>
          <a:fontRef idx="minor">
            <a:schemeClr val="tx1"/>
          </a:fontRef>
        </p:style>
      </p:cxnSp>
      <p:pic>
        <p:nvPicPr>
          <p:cNvPr id="9" name="Imagen 8">
            <a:extLst>
              <a:ext uri="{FF2B5EF4-FFF2-40B4-BE49-F238E27FC236}">
                <a16:creationId xmlns:a16="http://schemas.microsoft.com/office/drawing/2014/main" id="{76A9A6E8-5CB6-329B-EA81-4E0F3AD0F09B}"/>
              </a:ext>
            </a:extLst>
          </p:cNvPr>
          <p:cNvPicPr>
            <a:picLocks noChangeAspect="1"/>
          </p:cNvPicPr>
          <p:nvPr/>
        </p:nvPicPr>
        <p:blipFill>
          <a:blip r:embed="rId7"/>
          <a:stretch>
            <a:fillRect/>
          </a:stretch>
        </p:blipFill>
        <p:spPr>
          <a:xfrm>
            <a:off x="10151574" y="2523656"/>
            <a:ext cx="1601872" cy="2308173"/>
          </a:xfrm>
          <a:prstGeom prst="rect">
            <a:avLst/>
          </a:prstGeom>
        </p:spPr>
      </p:pic>
      <p:pic>
        <p:nvPicPr>
          <p:cNvPr id="14" name="Imagen 13">
            <a:extLst>
              <a:ext uri="{FF2B5EF4-FFF2-40B4-BE49-F238E27FC236}">
                <a16:creationId xmlns:a16="http://schemas.microsoft.com/office/drawing/2014/main" id="{097A410E-4E1E-DA04-8BD3-5A85EF82C421}"/>
              </a:ext>
            </a:extLst>
          </p:cNvPr>
          <p:cNvPicPr>
            <a:picLocks noChangeAspect="1"/>
          </p:cNvPicPr>
          <p:nvPr/>
        </p:nvPicPr>
        <p:blipFill>
          <a:blip r:embed="rId8"/>
          <a:stretch>
            <a:fillRect/>
          </a:stretch>
        </p:blipFill>
        <p:spPr>
          <a:xfrm>
            <a:off x="5823098" y="1762455"/>
            <a:ext cx="359357" cy="2895270"/>
          </a:xfrm>
          <a:prstGeom prst="rect">
            <a:avLst/>
          </a:prstGeom>
        </p:spPr>
      </p:pic>
      <p:sp>
        <p:nvSpPr>
          <p:cNvPr id="17" name="CuadroTexto 16">
            <a:extLst>
              <a:ext uri="{FF2B5EF4-FFF2-40B4-BE49-F238E27FC236}">
                <a16:creationId xmlns:a16="http://schemas.microsoft.com/office/drawing/2014/main" id="{191980D6-ED30-87EF-6580-B2FFE5A79BCC}"/>
              </a:ext>
            </a:extLst>
          </p:cNvPr>
          <p:cNvSpPr txBox="1"/>
          <p:nvPr/>
        </p:nvSpPr>
        <p:spPr>
          <a:xfrm>
            <a:off x="6543674" y="5000414"/>
            <a:ext cx="3449745" cy="1200329"/>
          </a:xfrm>
          <a:prstGeom prst="rect">
            <a:avLst/>
          </a:prstGeom>
          <a:noFill/>
        </p:spPr>
        <p:txBody>
          <a:bodyPr wrap="square" rtlCol="0">
            <a:spAutoFit/>
          </a:bodyPr>
          <a:lstStyle/>
          <a:p>
            <a:r>
              <a:rPr lang="es-ES" b="1" dirty="0"/>
              <a:t>Soluciones/Conexión Racional</a:t>
            </a:r>
          </a:p>
          <a:p>
            <a:r>
              <a:rPr lang="es-ES" dirty="0"/>
              <a:t>Simplifica, ahorra tiempo, tiene diseño, precio, variedad, calidad.</a:t>
            </a:r>
          </a:p>
          <a:p>
            <a:endParaRPr lang="en-GB" dirty="0"/>
          </a:p>
        </p:txBody>
      </p:sp>
      <p:pic>
        <p:nvPicPr>
          <p:cNvPr id="21" name="Imagen 20">
            <a:extLst>
              <a:ext uri="{FF2B5EF4-FFF2-40B4-BE49-F238E27FC236}">
                <a16:creationId xmlns:a16="http://schemas.microsoft.com/office/drawing/2014/main" id="{268CE59D-E26E-F104-874F-16458A3EFFD4}"/>
              </a:ext>
            </a:extLst>
          </p:cNvPr>
          <p:cNvPicPr>
            <a:picLocks noChangeAspect="1"/>
          </p:cNvPicPr>
          <p:nvPr/>
        </p:nvPicPr>
        <p:blipFill>
          <a:blip r:embed="rId9"/>
          <a:stretch>
            <a:fillRect/>
          </a:stretch>
        </p:blipFill>
        <p:spPr>
          <a:xfrm>
            <a:off x="7212592" y="3363440"/>
            <a:ext cx="1803773" cy="1468389"/>
          </a:xfrm>
          <a:prstGeom prst="rect">
            <a:avLst/>
          </a:prstGeom>
        </p:spPr>
      </p:pic>
      <p:sp>
        <p:nvSpPr>
          <p:cNvPr id="22" name="CuadroTexto 21">
            <a:extLst>
              <a:ext uri="{FF2B5EF4-FFF2-40B4-BE49-F238E27FC236}">
                <a16:creationId xmlns:a16="http://schemas.microsoft.com/office/drawing/2014/main" id="{C4145BF4-7E8D-6B49-2290-62C43DA639FD}"/>
              </a:ext>
            </a:extLst>
          </p:cNvPr>
          <p:cNvSpPr txBox="1"/>
          <p:nvPr/>
        </p:nvSpPr>
        <p:spPr>
          <a:xfrm>
            <a:off x="6543674" y="2020153"/>
            <a:ext cx="3449744" cy="1200329"/>
          </a:xfrm>
          <a:prstGeom prst="rect">
            <a:avLst/>
          </a:prstGeom>
          <a:noFill/>
        </p:spPr>
        <p:txBody>
          <a:bodyPr wrap="square" rtlCol="0">
            <a:spAutoFit/>
          </a:bodyPr>
          <a:lstStyle/>
          <a:p>
            <a:r>
              <a:rPr lang="es-ES" b="1" dirty="0"/>
              <a:t>Conexión emocional/Sensaciones</a:t>
            </a:r>
          </a:p>
          <a:p>
            <a:r>
              <a:rPr lang="es-ES" dirty="0"/>
              <a:t>Me motiva, me divierte, es memorable, me identifica, me conecta. </a:t>
            </a:r>
            <a:r>
              <a:rPr lang="es-ES" b="1" dirty="0"/>
              <a:t>Tiene impacto social.</a:t>
            </a:r>
            <a:endParaRPr lang="es-ES" dirty="0"/>
          </a:p>
        </p:txBody>
      </p:sp>
      <p:pic>
        <p:nvPicPr>
          <p:cNvPr id="4" name="Imagen 3">
            <a:extLst>
              <a:ext uri="{FF2B5EF4-FFF2-40B4-BE49-F238E27FC236}">
                <a16:creationId xmlns:a16="http://schemas.microsoft.com/office/drawing/2014/main" id="{BDD4A847-66B1-B94F-2E3C-155648C8D3BA}"/>
              </a:ext>
            </a:extLst>
          </p:cNvPr>
          <p:cNvPicPr>
            <a:picLocks noChangeAspect="1"/>
          </p:cNvPicPr>
          <p:nvPr/>
        </p:nvPicPr>
        <p:blipFill>
          <a:blip r:embed="rId10"/>
          <a:stretch>
            <a:fillRect/>
          </a:stretch>
        </p:blipFill>
        <p:spPr>
          <a:xfrm>
            <a:off x="770201" y="984165"/>
            <a:ext cx="4858933" cy="1012024"/>
          </a:xfrm>
          <a:prstGeom prst="rect">
            <a:avLst/>
          </a:prstGeom>
        </p:spPr>
      </p:pic>
    </p:spTree>
    <p:extLst>
      <p:ext uri="{BB962C8B-B14F-4D97-AF65-F5344CB8AC3E}">
        <p14:creationId xmlns:p14="http://schemas.microsoft.com/office/powerpoint/2010/main" val="35420567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4919D0-F177-4BBA-9A0B-DBA69E2ED764}"/>
              </a:ext>
            </a:extLst>
          </p:cNvPr>
          <p:cNvSpPr>
            <a:spLocks noGrp="1"/>
          </p:cNvSpPr>
          <p:nvPr>
            <p:ph type="title"/>
          </p:nvPr>
        </p:nvSpPr>
        <p:spPr>
          <a:xfrm>
            <a:off x="1023938" y="199453"/>
            <a:ext cx="8220075" cy="943547"/>
          </a:xfrm>
        </p:spPr>
        <p:txBody>
          <a:bodyPr rtlCol="0">
            <a:normAutofit/>
          </a:bodyPr>
          <a:lstStyle/>
          <a:p>
            <a:r>
              <a:rPr lang="es-ES" sz="2000" noProof="1"/>
              <a:t>La librería híbrida. El nuevo retail</a:t>
            </a:r>
          </a:p>
        </p:txBody>
      </p:sp>
      <p:pic>
        <p:nvPicPr>
          <p:cNvPr id="3" name="Imagen 2">
            <a:extLst>
              <a:ext uri="{FF2B5EF4-FFF2-40B4-BE49-F238E27FC236}">
                <a16:creationId xmlns:a16="http://schemas.microsoft.com/office/drawing/2014/main" id="{BFAD911B-0E0B-E2F8-9FB7-BAB918D9550F}"/>
              </a:ext>
            </a:extLst>
          </p:cNvPr>
          <p:cNvPicPr>
            <a:picLocks noChangeAspect="1"/>
          </p:cNvPicPr>
          <p:nvPr/>
        </p:nvPicPr>
        <p:blipFill>
          <a:blip r:embed="rId3"/>
          <a:stretch>
            <a:fillRect/>
          </a:stretch>
        </p:blipFill>
        <p:spPr>
          <a:xfrm>
            <a:off x="9244013" y="5877567"/>
            <a:ext cx="907561" cy="980431"/>
          </a:xfrm>
          <a:prstGeom prst="rect">
            <a:avLst/>
          </a:prstGeom>
        </p:spPr>
      </p:pic>
      <p:pic>
        <p:nvPicPr>
          <p:cNvPr id="6" name="Imagen 5">
            <a:extLst>
              <a:ext uri="{FF2B5EF4-FFF2-40B4-BE49-F238E27FC236}">
                <a16:creationId xmlns:a16="http://schemas.microsoft.com/office/drawing/2014/main" id="{BF8046DF-6991-4A35-D4F8-4497FD965D80}"/>
              </a:ext>
            </a:extLst>
          </p:cNvPr>
          <p:cNvPicPr>
            <a:picLocks noChangeAspect="1"/>
          </p:cNvPicPr>
          <p:nvPr/>
        </p:nvPicPr>
        <p:blipFill>
          <a:blip r:embed="rId4"/>
          <a:stretch>
            <a:fillRect/>
          </a:stretch>
        </p:blipFill>
        <p:spPr>
          <a:xfrm>
            <a:off x="10238028" y="5925059"/>
            <a:ext cx="865707" cy="865707"/>
          </a:xfrm>
          <a:prstGeom prst="rect">
            <a:avLst/>
          </a:prstGeom>
        </p:spPr>
      </p:pic>
      <p:pic>
        <p:nvPicPr>
          <p:cNvPr id="7" name="Imagen 6">
            <a:extLst>
              <a:ext uri="{FF2B5EF4-FFF2-40B4-BE49-F238E27FC236}">
                <a16:creationId xmlns:a16="http://schemas.microsoft.com/office/drawing/2014/main" id="{3ED7A467-AF7C-A2DC-CE04-CEBFF9661144}"/>
              </a:ext>
            </a:extLst>
          </p:cNvPr>
          <p:cNvPicPr>
            <a:picLocks noChangeAspect="1"/>
          </p:cNvPicPr>
          <p:nvPr/>
        </p:nvPicPr>
        <p:blipFill>
          <a:blip r:embed="rId5"/>
          <a:stretch>
            <a:fillRect/>
          </a:stretch>
        </p:blipFill>
        <p:spPr>
          <a:xfrm>
            <a:off x="11171787" y="5934928"/>
            <a:ext cx="865707" cy="865707"/>
          </a:xfrm>
          <a:prstGeom prst="rect">
            <a:avLst/>
          </a:prstGeom>
        </p:spPr>
      </p:pic>
      <p:sp>
        <p:nvSpPr>
          <p:cNvPr id="4" name="CuadroTexto 3">
            <a:extLst>
              <a:ext uri="{FF2B5EF4-FFF2-40B4-BE49-F238E27FC236}">
                <a16:creationId xmlns:a16="http://schemas.microsoft.com/office/drawing/2014/main" id="{0BDBB49F-5F38-FD14-4381-3DEFE9C83D7C}"/>
              </a:ext>
            </a:extLst>
          </p:cNvPr>
          <p:cNvSpPr txBox="1"/>
          <p:nvPr/>
        </p:nvSpPr>
        <p:spPr>
          <a:xfrm>
            <a:off x="6575440" y="1480127"/>
            <a:ext cx="5029200" cy="4801314"/>
          </a:xfrm>
          <a:prstGeom prst="rect">
            <a:avLst/>
          </a:prstGeom>
          <a:noFill/>
        </p:spPr>
        <p:txBody>
          <a:bodyPr wrap="square" rtlCol="0">
            <a:spAutoFit/>
          </a:bodyPr>
          <a:lstStyle/>
          <a:p>
            <a:r>
              <a:rPr lang="es-ES" dirty="0"/>
              <a:t>“No son los productos o servicios en sí los que aportan el </a:t>
            </a:r>
            <a:r>
              <a:rPr lang="es-ES" i="1" dirty="0" err="1"/>
              <a:t>Value</a:t>
            </a:r>
            <a:r>
              <a:rPr lang="es-ES" i="1" dirty="0"/>
              <a:t> Plus</a:t>
            </a:r>
            <a:r>
              <a:rPr lang="es-ES" dirty="0"/>
              <a:t>, sino las </a:t>
            </a:r>
            <a:r>
              <a:rPr lang="es-ES" dirty="0">
                <a:solidFill>
                  <a:srgbClr val="FF3300"/>
                </a:solidFill>
              </a:rPr>
              <a:t>sensaciones </a:t>
            </a:r>
            <a:r>
              <a:rPr lang="es-ES" dirty="0"/>
              <a:t>que nuestro cliente pueda vivir.”</a:t>
            </a:r>
          </a:p>
          <a:p>
            <a:endParaRPr lang="es-ES" dirty="0"/>
          </a:p>
          <a:p>
            <a:r>
              <a:rPr lang="es-ES" dirty="0"/>
              <a:t>“Nuestros consumidores no solo van a las tiendas a comprar cosas, también buscan </a:t>
            </a:r>
            <a:r>
              <a:rPr lang="es-ES" dirty="0">
                <a:solidFill>
                  <a:srgbClr val="FF3300"/>
                </a:solidFill>
              </a:rPr>
              <a:t>aprender divertirse y tener contacto con otras personas</a:t>
            </a:r>
            <a:r>
              <a:rPr lang="es-ES" dirty="0"/>
              <a:t>.”</a:t>
            </a:r>
          </a:p>
          <a:p>
            <a:endParaRPr lang="es-ES" dirty="0"/>
          </a:p>
          <a:p>
            <a:r>
              <a:rPr lang="es-ES" dirty="0"/>
              <a:t>“Actualmente necesitan experiencias que, igualmente, les conecten con el grupo al que pertenecen y con el que se sienten identificados.”</a:t>
            </a:r>
          </a:p>
          <a:p>
            <a:endParaRPr lang="es-ES" dirty="0"/>
          </a:p>
          <a:p>
            <a:r>
              <a:rPr lang="es-ES" dirty="0"/>
              <a:t>“Como última fase, los clientes buscan experiencias que les sirvan para trascender el consumo, su persona y su comunidad </a:t>
            </a:r>
            <a:r>
              <a:rPr lang="es-ES" dirty="0">
                <a:solidFill>
                  <a:srgbClr val="FF3300"/>
                </a:solidFill>
              </a:rPr>
              <a:t>y contribuir al impacto social</a:t>
            </a:r>
            <a:r>
              <a:rPr lang="es-ES" dirty="0"/>
              <a:t>.”</a:t>
            </a:r>
          </a:p>
          <a:p>
            <a:endParaRPr lang="en-GB" dirty="0"/>
          </a:p>
        </p:txBody>
      </p:sp>
      <p:pic>
        <p:nvPicPr>
          <p:cNvPr id="8" name="Imagen 7">
            <a:extLst>
              <a:ext uri="{FF2B5EF4-FFF2-40B4-BE49-F238E27FC236}">
                <a16:creationId xmlns:a16="http://schemas.microsoft.com/office/drawing/2014/main" id="{74C2A6A5-5873-C0E1-AD97-504C37FD8633}"/>
              </a:ext>
            </a:extLst>
          </p:cNvPr>
          <p:cNvPicPr>
            <a:picLocks noChangeAspect="1"/>
          </p:cNvPicPr>
          <p:nvPr/>
        </p:nvPicPr>
        <p:blipFill>
          <a:blip r:embed="rId6"/>
          <a:stretch>
            <a:fillRect/>
          </a:stretch>
        </p:blipFill>
        <p:spPr>
          <a:xfrm>
            <a:off x="2200275" y="2445904"/>
            <a:ext cx="2254255" cy="3281540"/>
          </a:xfrm>
          <a:prstGeom prst="rect">
            <a:avLst/>
          </a:prstGeom>
        </p:spPr>
      </p:pic>
      <p:pic>
        <p:nvPicPr>
          <p:cNvPr id="5" name="Imagen 4">
            <a:extLst>
              <a:ext uri="{FF2B5EF4-FFF2-40B4-BE49-F238E27FC236}">
                <a16:creationId xmlns:a16="http://schemas.microsoft.com/office/drawing/2014/main" id="{626CD382-A0CE-CA30-61A3-01E8979F7E95}"/>
              </a:ext>
            </a:extLst>
          </p:cNvPr>
          <p:cNvPicPr>
            <a:picLocks noChangeAspect="1"/>
          </p:cNvPicPr>
          <p:nvPr/>
        </p:nvPicPr>
        <p:blipFill>
          <a:blip r:embed="rId7"/>
          <a:stretch>
            <a:fillRect/>
          </a:stretch>
        </p:blipFill>
        <p:spPr>
          <a:xfrm>
            <a:off x="1023938" y="974115"/>
            <a:ext cx="4858933" cy="1012024"/>
          </a:xfrm>
          <a:prstGeom prst="rect">
            <a:avLst/>
          </a:prstGeom>
        </p:spPr>
      </p:pic>
    </p:spTree>
    <p:extLst>
      <p:ext uri="{BB962C8B-B14F-4D97-AF65-F5344CB8AC3E}">
        <p14:creationId xmlns:p14="http://schemas.microsoft.com/office/powerpoint/2010/main" val="20826163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alpha val="36000"/>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4919D0-F177-4BBA-9A0B-DBA69E2ED764}"/>
              </a:ext>
            </a:extLst>
          </p:cNvPr>
          <p:cNvSpPr>
            <a:spLocks noGrp="1"/>
          </p:cNvSpPr>
          <p:nvPr>
            <p:ph type="title"/>
          </p:nvPr>
        </p:nvSpPr>
        <p:spPr>
          <a:xfrm>
            <a:off x="1023938" y="221669"/>
            <a:ext cx="8220075" cy="943547"/>
          </a:xfrm>
        </p:spPr>
        <p:txBody>
          <a:bodyPr rtlCol="0">
            <a:normAutofit/>
          </a:bodyPr>
          <a:lstStyle/>
          <a:p>
            <a:r>
              <a:rPr lang="es-ES" sz="2000" noProof="1"/>
              <a:t>La librería híbrida. El nuevo retail</a:t>
            </a:r>
          </a:p>
        </p:txBody>
      </p:sp>
      <p:pic>
        <p:nvPicPr>
          <p:cNvPr id="3" name="Imagen 2">
            <a:extLst>
              <a:ext uri="{FF2B5EF4-FFF2-40B4-BE49-F238E27FC236}">
                <a16:creationId xmlns:a16="http://schemas.microsoft.com/office/drawing/2014/main" id="{BFAD911B-0E0B-E2F8-9FB7-BAB918D9550F}"/>
              </a:ext>
            </a:extLst>
          </p:cNvPr>
          <p:cNvPicPr>
            <a:picLocks noChangeAspect="1"/>
          </p:cNvPicPr>
          <p:nvPr/>
        </p:nvPicPr>
        <p:blipFill>
          <a:blip r:embed="rId3"/>
          <a:stretch>
            <a:fillRect/>
          </a:stretch>
        </p:blipFill>
        <p:spPr>
          <a:xfrm>
            <a:off x="9244013" y="5877567"/>
            <a:ext cx="907561" cy="980431"/>
          </a:xfrm>
          <a:prstGeom prst="rect">
            <a:avLst/>
          </a:prstGeom>
        </p:spPr>
      </p:pic>
      <p:pic>
        <p:nvPicPr>
          <p:cNvPr id="6" name="Imagen 5">
            <a:extLst>
              <a:ext uri="{FF2B5EF4-FFF2-40B4-BE49-F238E27FC236}">
                <a16:creationId xmlns:a16="http://schemas.microsoft.com/office/drawing/2014/main" id="{BF8046DF-6991-4A35-D4F8-4497FD965D80}"/>
              </a:ext>
            </a:extLst>
          </p:cNvPr>
          <p:cNvPicPr>
            <a:picLocks noChangeAspect="1"/>
          </p:cNvPicPr>
          <p:nvPr/>
        </p:nvPicPr>
        <p:blipFill>
          <a:blip r:embed="rId4"/>
          <a:stretch>
            <a:fillRect/>
          </a:stretch>
        </p:blipFill>
        <p:spPr>
          <a:xfrm>
            <a:off x="10238028" y="5925059"/>
            <a:ext cx="865707" cy="865707"/>
          </a:xfrm>
          <a:prstGeom prst="rect">
            <a:avLst/>
          </a:prstGeom>
        </p:spPr>
      </p:pic>
      <p:pic>
        <p:nvPicPr>
          <p:cNvPr id="7" name="Imagen 6">
            <a:extLst>
              <a:ext uri="{FF2B5EF4-FFF2-40B4-BE49-F238E27FC236}">
                <a16:creationId xmlns:a16="http://schemas.microsoft.com/office/drawing/2014/main" id="{3ED7A467-AF7C-A2DC-CE04-CEBFF9661144}"/>
              </a:ext>
            </a:extLst>
          </p:cNvPr>
          <p:cNvPicPr>
            <a:picLocks noChangeAspect="1"/>
          </p:cNvPicPr>
          <p:nvPr/>
        </p:nvPicPr>
        <p:blipFill>
          <a:blip r:embed="rId5"/>
          <a:stretch>
            <a:fillRect/>
          </a:stretch>
        </p:blipFill>
        <p:spPr>
          <a:xfrm>
            <a:off x="11171787" y="5934928"/>
            <a:ext cx="865707" cy="865707"/>
          </a:xfrm>
          <a:prstGeom prst="rect">
            <a:avLst/>
          </a:prstGeom>
        </p:spPr>
      </p:pic>
      <p:pic>
        <p:nvPicPr>
          <p:cNvPr id="15" name="Imagen 14">
            <a:extLst>
              <a:ext uri="{FF2B5EF4-FFF2-40B4-BE49-F238E27FC236}">
                <a16:creationId xmlns:a16="http://schemas.microsoft.com/office/drawing/2014/main" id="{6F470E6C-3ECC-DEDF-4F14-1C9B57B88C9A}"/>
              </a:ext>
            </a:extLst>
          </p:cNvPr>
          <p:cNvPicPr>
            <a:picLocks noChangeAspect="1"/>
          </p:cNvPicPr>
          <p:nvPr/>
        </p:nvPicPr>
        <p:blipFill>
          <a:blip r:embed="rId6"/>
          <a:stretch>
            <a:fillRect/>
          </a:stretch>
        </p:blipFill>
        <p:spPr>
          <a:xfrm>
            <a:off x="7601351" y="2276077"/>
            <a:ext cx="2255716" cy="3286029"/>
          </a:xfrm>
          <a:prstGeom prst="rect">
            <a:avLst/>
          </a:prstGeom>
        </p:spPr>
      </p:pic>
      <p:sp>
        <p:nvSpPr>
          <p:cNvPr id="16" name="CuadroTexto 15">
            <a:extLst>
              <a:ext uri="{FF2B5EF4-FFF2-40B4-BE49-F238E27FC236}">
                <a16:creationId xmlns:a16="http://schemas.microsoft.com/office/drawing/2014/main" id="{A7AD8C88-A4C9-5580-DB9B-237A884DD0F3}"/>
              </a:ext>
            </a:extLst>
          </p:cNvPr>
          <p:cNvSpPr txBox="1"/>
          <p:nvPr/>
        </p:nvSpPr>
        <p:spPr>
          <a:xfrm>
            <a:off x="2504436" y="826851"/>
            <a:ext cx="4419601" cy="461665"/>
          </a:xfrm>
          <a:prstGeom prst="rect">
            <a:avLst/>
          </a:prstGeom>
          <a:noFill/>
        </p:spPr>
        <p:txBody>
          <a:bodyPr wrap="square" rtlCol="0">
            <a:spAutoFit/>
          </a:bodyPr>
          <a:lstStyle/>
          <a:p>
            <a:r>
              <a:rPr lang="en-GB" sz="2400" b="1" dirty="0">
                <a:solidFill>
                  <a:srgbClr val="FF3300"/>
                </a:solidFill>
              </a:rPr>
              <a:t>El </a:t>
            </a:r>
            <a:r>
              <a:rPr lang="en-GB" sz="2400" b="1" i="1" dirty="0" err="1">
                <a:solidFill>
                  <a:srgbClr val="FF3300"/>
                </a:solidFill>
              </a:rPr>
              <a:t>egosistema</a:t>
            </a:r>
            <a:r>
              <a:rPr lang="en-GB" sz="2400" b="1" dirty="0">
                <a:solidFill>
                  <a:srgbClr val="FF3300"/>
                </a:solidFill>
              </a:rPr>
              <a:t> del </a:t>
            </a:r>
            <a:r>
              <a:rPr lang="en-GB" sz="2400" b="1" dirty="0" err="1">
                <a:solidFill>
                  <a:srgbClr val="FF3300"/>
                </a:solidFill>
              </a:rPr>
              <a:t>cliente</a:t>
            </a:r>
            <a:endParaRPr lang="en-GB" sz="2400" b="1" dirty="0">
              <a:solidFill>
                <a:srgbClr val="FF3300"/>
              </a:solidFill>
            </a:endParaRPr>
          </a:p>
        </p:txBody>
      </p:sp>
      <p:pic>
        <p:nvPicPr>
          <p:cNvPr id="18" name="Imagen 17" descr="Gráfico, Gráfico de proyección solar&#10;&#10;Descripción generada automáticamente">
            <a:extLst>
              <a:ext uri="{FF2B5EF4-FFF2-40B4-BE49-F238E27FC236}">
                <a16:creationId xmlns:a16="http://schemas.microsoft.com/office/drawing/2014/main" id="{6370192D-D127-33BD-E8E6-49029C1376CB}"/>
              </a:ext>
            </a:extLst>
          </p:cNvPr>
          <p:cNvPicPr>
            <a:picLocks noChangeAspect="1"/>
          </p:cNvPicPr>
          <p:nvPr/>
        </p:nvPicPr>
        <p:blipFill rotWithShape="1">
          <a:blip r:embed="rId7">
            <a:extLst>
              <a:ext uri="{BEBA8EAE-BF5A-486C-A8C5-ECC9F3942E4B}">
                <a14:imgProps xmlns:a14="http://schemas.microsoft.com/office/drawing/2010/main">
                  <a14:imgLayer r:embed="rId8">
                    <a14:imgEffect>
                      <a14:saturation sat="251000"/>
                    </a14:imgEffect>
                  </a14:imgLayer>
                </a14:imgProps>
              </a:ext>
            </a:extLst>
          </a:blip>
          <a:srcRect l="5911" t="9041" r="5603"/>
          <a:stretch/>
        </p:blipFill>
        <p:spPr>
          <a:xfrm>
            <a:off x="1431415" y="1411817"/>
            <a:ext cx="5179581" cy="522451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2637720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4919D0-F177-4BBA-9A0B-DBA69E2ED764}"/>
              </a:ext>
            </a:extLst>
          </p:cNvPr>
          <p:cNvSpPr>
            <a:spLocks noGrp="1"/>
          </p:cNvSpPr>
          <p:nvPr>
            <p:ph type="title"/>
          </p:nvPr>
        </p:nvSpPr>
        <p:spPr>
          <a:xfrm>
            <a:off x="1023938" y="199453"/>
            <a:ext cx="8220075" cy="943547"/>
          </a:xfrm>
        </p:spPr>
        <p:txBody>
          <a:bodyPr rtlCol="0">
            <a:normAutofit/>
          </a:bodyPr>
          <a:lstStyle/>
          <a:p>
            <a:r>
              <a:rPr lang="es-ES" sz="2000" noProof="1"/>
              <a:t>La librería híbrida. El nuevo retail</a:t>
            </a:r>
          </a:p>
        </p:txBody>
      </p:sp>
      <p:pic>
        <p:nvPicPr>
          <p:cNvPr id="3" name="Imagen 2">
            <a:extLst>
              <a:ext uri="{FF2B5EF4-FFF2-40B4-BE49-F238E27FC236}">
                <a16:creationId xmlns:a16="http://schemas.microsoft.com/office/drawing/2014/main" id="{BFAD911B-0E0B-E2F8-9FB7-BAB918D9550F}"/>
              </a:ext>
            </a:extLst>
          </p:cNvPr>
          <p:cNvPicPr>
            <a:picLocks noChangeAspect="1"/>
          </p:cNvPicPr>
          <p:nvPr/>
        </p:nvPicPr>
        <p:blipFill>
          <a:blip r:embed="rId3"/>
          <a:stretch>
            <a:fillRect/>
          </a:stretch>
        </p:blipFill>
        <p:spPr>
          <a:xfrm>
            <a:off x="9244013" y="5877567"/>
            <a:ext cx="907561" cy="980431"/>
          </a:xfrm>
          <a:prstGeom prst="rect">
            <a:avLst/>
          </a:prstGeom>
        </p:spPr>
      </p:pic>
      <p:pic>
        <p:nvPicPr>
          <p:cNvPr id="6" name="Imagen 5">
            <a:extLst>
              <a:ext uri="{FF2B5EF4-FFF2-40B4-BE49-F238E27FC236}">
                <a16:creationId xmlns:a16="http://schemas.microsoft.com/office/drawing/2014/main" id="{BF8046DF-6991-4A35-D4F8-4497FD965D80}"/>
              </a:ext>
            </a:extLst>
          </p:cNvPr>
          <p:cNvPicPr>
            <a:picLocks noChangeAspect="1"/>
          </p:cNvPicPr>
          <p:nvPr/>
        </p:nvPicPr>
        <p:blipFill>
          <a:blip r:embed="rId4"/>
          <a:stretch>
            <a:fillRect/>
          </a:stretch>
        </p:blipFill>
        <p:spPr>
          <a:xfrm>
            <a:off x="10238028" y="5925059"/>
            <a:ext cx="865707" cy="865707"/>
          </a:xfrm>
          <a:prstGeom prst="rect">
            <a:avLst/>
          </a:prstGeom>
        </p:spPr>
      </p:pic>
      <p:pic>
        <p:nvPicPr>
          <p:cNvPr id="7" name="Imagen 6">
            <a:extLst>
              <a:ext uri="{FF2B5EF4-FFF2-40B4-BE49-F238E27FC236}">
                <a16:creationId xmlns:a16="http://schemas.microsoft.com/office/drawing/2014/main" id="{3ED7A467-AF7C-A2DC-CE04-CEBFF9661144}"/>
              </a:ext>
            </a:extLst>
          </p:cNvPr>
          <p:cNvPicPr>
            <a:picLocks noChangeAspect="1"/>
          </p:cNvPicPr>
          <p:nvPr/>
        </p:nvPicPr>
        <p:blipFill>
          <a:blip r:embed="rId5"/>
          <a:stretch>
            <a:fillRect/>
          </a:stretch>
        </p:blipFill>
        <p:spPr>
          <a:xfrm>
            <a:off x="11171787" y="5934928"/>
            <a:ext cx="865707" cy="865707"/>
          </a:xfrm>
          <a:prstGeom prst="rect">
            <a:avLst/>
          </a:prstGeom>
        </p:spPr>
      </p:pic>
      <p:pic>
        <p:nvPicPr>
          <p:cNvPr id="14" name="Imagen 13" descr="Diagrama&#10;&#10;Descripción generada automáticamente">
            <a:extLst>
              <a:ext uri="{FF2B5EF4-FFF2-40B4-BE49-F238E27FC236}">
                <a16:creationId xmlns:a16="http://schemas.microsoft.com/office/drawing/2014/main" id="{47568FB1-5D25-BAB6-A3F2-B2A3F72EF88F}"/>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9178"/>
                    </a14:imgEffect>
                    <a14:imgEffect>
                      <a14:saturation sat="400000"/>
                    </a14:imgEffect>
                  </a14:imgLayer>
                </a14:imgProps>
              </a:ext>
            </a:extLst>
          </a:blip>
          <a:srcRect t="9840"/>
          <a:stretch/>
        </p:blipFill>
        <p:spPr>
          <a:xfrm>
            <a:off x="1038496" y="1537378"/>
            <a:ext cx="5630671" cy="4899942"/>
          </a:xfrm>
          <a:prstGeom prst="rect">
            <a:avLst/>
          </a:prstGeom>
          <a:ln>
            <a:noFill/>
          </a:ln>
          <a:effectLst>
            <a:outerShdw blurRad="292100" dist="139700" dir="2700000" algn="tl" rotWithShape="0">
              <a:srgbClr val="333333">
                <a:alpha val="65000"/>
              </a:srgbClr>
            </a:outerShdw>
          </a:effectLst>
        </p:spPr>
      </p:pic>
      <p:pic>
        <p:nvPicPr>
          <p:cNvPr id="15" name="Imagen 14">
            <a:extLst>
              <a:ext uri="{FF2B5EF4-FFF2-40B4-BE49-F238E27FC236}">
                <a16:creationId xmlns:a16="http://schemas.microsoft.com/office/drawing/2014/main" id="{6F470E6C-3ECC-DEDF-4F14-1C9B57B88C9A}"/>
              </a:ext>
            </a:extLst>
          </p:cNvPr>
          <p:cNvPicPr>
            <a:picLocks noChangeAspect="1"/>
          </p:cNvPicPr>
          <p:nvPr/>
        </p:nvPicPr>
        <p:blipFill>
          <a:blip r:embed="rId8"/>
          <a:stretch>
            <a:fillRect/>
          </a:stretch>
        </p:blipFill>
        <p:spPr>
          <a:xfrm>
            <a:off x="7689380" y="2344335"/>
            <a:ext cx="2255716" cy="3286029"/>
          </a:xfrm>
          <a:prstGeom prst="rect">
            <a:avLst/>
          </a:prstGeom>
        </p:spPr>
      </p:pic>
      <p:sp>
        <p:nvSpPr>
          <p:cNvPr id="16" name="CuadroTexto 15">
            <a:extLst>
              <a:ext uri="{FF2B5EF4-FFF2-40B4-BE49-F238E27FC236}">
                <a16:creationId xmlns:a16="http://schemas.microsoft.com/office/drawing/2014/main" id="{A7AD8C88-A4C9-5580-DB9B-237A884DD0F3}"/>
              </a:ext>
            </a:extLst>
          </p:cNvPr>
          <p:cNvSpPr txBox="1"/>
          <p:nvPr/>
        </p:nvSpPr>
        <p:spPr>
          <a:xfrm>
            <a:off x="1676399" y="912167"/>
            <a:ext cx="4419601" cy="461665"/>
          </a:xfrm>
          <a:prstGeom prst="rect">
            <a:avLst/>
          </a:prstGeom>
          <a:noFill/>
        </p:spPr>
        <p:txBody>
          <a:bodyPr wrap="square" rtlCol="0">
            <a:spAutoFit/>
          </a:bodyPr>
          <a:lstStyle/>
          <a:p>
            <a:r>
              <a:rPr lang="en-GB" sz="2400" b="1" dirty="0">
                <a:solidFill>
                  <a:srgbClr val="FF3300"/>
                </a:solidFill>
              </a:rPr>
              <a:t>Las 8 Cs del </a:t>
            </a:r>
            <a:r>
              <a:rPr lang="en-GB" sz="2400" b="1" dirty="0" err="1">
                <a:solidFill>
                  <a:srgbClr val="FF3300"/>
                </a:solidFill>
              </a:rPr>
              <a:t>comercio</a:t>
            </a:r>
            <a:r>
              <a:rPr lang="en-GB" sz="2400" b="1" dirty="0">
                <a:solidFill>
                  <a:srgbClr val="FF3300"/>
                </a:solidFill>
              </a:rPr>
              <a:t> </a:t>
            </a:r>
            <a:r>
              <a:rPr lang="en-GB" sz="2400" b="1" dirty="0" err="1">
                <a:solidFill>
                  <a:srgbClr val="FF3300"/>
                </a:solidFill>
              </a:rPr>
              <a:t>conectado</a:t>
            </a:r>
            <a:endParaRPr lang="en-GB" sz="2400" b="1" dirty="0">
              <a:solidFill>
                <a:srgbClr val="FF3300"/>
              </a:solidFill>
            </a:endParaRPr>
          </a:p>
        </p:txBody>
      </p:sp>
    </p:spTree>
    <p:extLst>
      <p:ext uri="{BB962C8B-B14F-4D97-AF65-F5344CB8AC3E}">
        <p14:creationId xmlns:p14="http://schemas.microsoft.com/office/powerpoint/2010/main" val="40393664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4919D0-F177-4BBA-9A0B-DBA69E2ED764}"/>
              </a:ext>
            </a:extLst>
          </p:cNvPr>
          <p:cNvSpPr>
            <a:spLocks noGrp="1"/>
          </p:cNvSpPr>
          <p:nvPr>
            <p:ph type="title"/>
          </p:nvPr>
        </p:nvSpPr>
        <p:spPr>
          <a:xfrm>
            <a:off x="1023938" y="199453"/>
            <a:ext cx="8220075" cy="943547"/>
          </a:xfrm>
        </p:spPr>
        <p:txBody>
          <a:bodyPr rtlCol="0">
            <a:normAutofit/>
          </a:bodyPr>
          <a:lstStyle/>
          <a:p>
            <a:r>
              <a:rPr lang="es-ES" sz="2000" noProof="1"/>
              <a:t>La librería híbrida. El nuevo retail</a:t>
            </a:r>
          </a:p>
        </p:txBody>
      </p:sp>
      <p:pic>
        <p:nvPicPr>
          <p:cNvPr id="3" name="Imagen 2">
            <a:extLst>
              <a:ext uri="{FF2B5EF4-FFF2-40B4-BE49-F238E27FC236}">
                <a16:creationId xmlns:a16="http://schemas.microsoft.com/office/drawing/2014/main" id="{BFAD911B-0E0B-E2F8-9FB7-BAB918D9550F}"/>
              </a:ext>
            </a:extLst>
          </p:cNvPr>
          <p:cNvPicPr>
            <a:picLocks noChangeAspect="1"/>
          </p:cNvPicPr>
          <p:nvPr/>
        </p:nvPicPr>
        <p:blipFill>
          <a:blip r:embed="rId3"/>
          <a:stretch>
            <a:fillRect/>
          </a:stretch>
        </p:blipFill>
        <p:spPr>
          <a:xfrm>
            <a:off x="9244013" y="5877567"/>
            <a:ext cx="907561" cy="980431"/>
          </a:xfrm>
          <a:prstGeom prst="rect">
            <a:avLst/>
          </a:prstGeom>
        </p:spPr>
      </p:pic>
      <p:pic>
        <p:nvPicPr>
          <p:cNvPr id="6" name="Imagen 5">
            <a:extLst>
              <a:ext uri="{FF2B5EF4-FFF2-40B4-BE49-F238E27FC236}">
                <a16:creationId xmlns:a16="http://schemas.microsoft.com/office/drawing/2014/main" id="{BF8046DF-6991-4A35-D4F8-4497FD965D80}"/>
              </a:ext>
            </a:extLst>
          </p:cNvPr>
          <p:cNvPicPr>
            <a:picLocks noChangeAspect="1"/>
          </p:cNvPicPr>
          <p:nvPr/>
        </p:nvPicPr>
        <p:blipFill>
          <a:blip r:embed="rId4"/>
          <a:stretch>
            <a:fillRect/>
          </a:stretch>
        </p:blipFill>
        <p:spPr>
          <a:xfrm>
            <a:off x="10238028" y="5925059"/>
            <a:ext cx="865707" cy="865707"/>
          </a:xfrm>
          <a:prstGeom prst="rect">
            <a:avLst/>
          </a:prstGeom>
        </p:spPr>
      </p:pic>
      <p:pic>
        <p:nvPicPr>
          <p:cNvPr id="7" name="Imagen 6">
            <a:extLst>
              <a:ext uri="{FF2B5EF4-FFF2-40B4-BE49-F238E27FC236}">
                <a16:creationId xmlns:a16="http://schemas.microsoft.com/office/drawing/2014/main" id="{3ED7A467-AF7C-A2DC-CE04-CEBFF9661144}"/>
              </a:ext>
            </a:extLst>
          </p:cNvPr>
          <p:cNvPicPr>
            <a:picLocks noChangeAspect="1"/>
          </p:cNvPicPr>
          <p:nvPr/>
        </p:nvPicPr>
        <p:blipFill>
          <a:blip r:embed="rId5"/>
          <a:stretch>
            <a:fillRect/>
          </a:stretch>
        </p:blipFill>
        <p:spPr>
          <a:xfrm>
            <a:off x="11171787" y="5934928"/>
            <a:ext cx="865707" cy="865707"/>
          </a:xfrm>
          <a:prstGeom prst="rect">
            <a:avLst/>
          </a:prstGeom>
        </p:spPr>
      </p:pic>
      <p:pic>
        <p:nvPicPr>
          <p:cNvPr id="4" name="Imagen 3">
            <a:extLst>
              <a:ext uri="{FF2B5EF4-FFF2-40B4-BE49-F238E27FC236}">
                <a16:creationId xmlns:a16="http://schemas.microsoft.com/office/drawing/2014/main" id="{50C834C4-046D-6E1D-73D8-36DE3E9B9198}"/>
              </a:ext>
            </a:extLst>
          </p:cNvPr>
          <p:cNvPicPr>
            <a:picLocks noChangeAspect="1"/>
          </p:cNvPicPr>
          <p:nvPr/>
        </p:nvPicPr>
        <p:blipFill>
          <a:blip r:embed="rId6"/>
          <a:stretch>
            <a:fillRect/>
          </a:stretch>
        </p:blipFill>
        <p:spPr>
          <a:xfrm>
            <a:off x="1023937" y="1875577"/>
            <a:ext cx="6526297" cy="418831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5" name="Imagen 4">
            <a:extLst>
              <a:ext uri="{FF2B5EF4-FFF2-40B4-BE49-F238E27FC236}">
                <a16:creationId xmlns:a16="http://schemas.microsoft.com/office/drawing/2014/main" id="{C73CF848-8E0C-8174-BAF6-5807E4E3344E}"/>
              </a:ext>
            </a:extLst>
          </p:cNvPr>
          <p:cNvPicPr>
            <a:picLocks noChangeAspect="1"/>
          </p:cNvPicPr>
          <p:nvPr/>
        </p:nvPicPr>
        <p:blipFill>
          <a:blip r:embed="rId7"/>
          <a:stretch>
            <a:fillRect/>
          </a:stretch>
        </p:blipFill>
        <p:spPr>
          <a:xfrm>
            <a:off x="1642360" y="939238"/>
            <a:ext cx="5854506" cy="963251"/>
          </a:xfrm>
          <a:prstGeom prst="rect">
            <a:avLst/>
          </a:prstGeom>
        </p:spPr>
      </p:pic>
      <p:pic>
        <p:nvPicPr>
          <p:cNvPr id="9" name="Imagen 8">
            <a:extLst>
              <a:ext uri="{FF2B5EF4-FFF2-40B4-BE49-F238E27FC236}">
                <a16:creationId xmlns:a16="http://schemas.microsoft.com/office/drawing/2014/main" id="{1548805D-2A7F-33C9-7E23-72B74BC7FFD9}"/>
              </a:ext>
            </a:extLst>
          </p:cNvPr>
          <p:cNvPicPr>
            <a:picLocks noChangeAspect="1"/>
          </p:cNvPicPr>
          <p:nvPr/>
        </p:nvPicPr>
        <p:blipFill>
          <a:blip r:embed="rId8"/>
          <a:stretch>
            <a:fillRect/>
          </a:stretch>
        </p:blipFill>
        <p:spPr>
          <a:xfrm>
            <a:off x="5749720" y="4830659"/>
            <a:ext cx="3494293" cy="1778870"/>
          </a:xfrm>
          <a:prstGeom prst="rect">
            <a:avLst/>
          </a:prstGeom>
          <a:ln>
            <a:solidFill>
              <a:srgbClr val="FFFFFF"/>
            </a:solidFill>
          </a:ln>
          <a:effectLst>
            <a:softEdge rad="25400"/>
          </a:effectLst>
        </p:spPr>
      </p:pic>
      <p:pic>
        <p:nvPicPr>
          <p:cNvPr id="11" name="Imagen 10">
            <a:extLst>
              <a:ext uri="{FF2B5EF4-FFF2-40B4-BE49-F238E27FC236}">
                <a16:creationId xmlns:a16="http://schemas.microsoft.com/office/drawing/2014/main" id="{CD682DB6-A9F5-3C60-8B4C-8DE81179BE26}"/>
              </a:ext>
            </a:extLst>
          </p:cNvPr>
          <p:cNvPicPr>
            <a:picLocks noChangeAspect="1"/>
          </p:cNvPicPr>
          <p:nvPr/>
        </p:nvPicPr>
        <p:blipFill>
          <a:blip r:embed="rId9"/>
          <a:stretch>
            <a:fillRect/>
          </a:stretch>
        </p:blipFill>
        <p:spPr>
          <a:xfrm>
            <a:off x="7806651" y="934675"/>
            <a:ext cx="3819827" cy="4188315"/>
          </a:xfrm>
          <a:prstGeom prst="rect">
            <a:avLst/>
          </a:prstGeom>
        </p:spPr>
      </p:pic>
    </p:spTree>
    <p:extLst>
      <p:ext uri="{BB962C8B-B14F-4D97-AF65-F5344CB8AC3E}">
        <p14:creationId xmlns:p14="http://schemas.microsoft.com/office/powerpoint/2010/main" val="11940973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4919D0-F177-4BBA-9A0B-DBA69E2ED764}"/>
              </a:ext>
            </a:extLst>
          </p:cNvPr>
          <p:cNvSpPr>
            <a:spLocks noGrp="1"/>
          </p:cNvSpPr>
          <p:nvPr>
            <p:ph type="title"/>
          </p:nvPr>
        </p:nvSpPr>
        <p:spPr>
          <a:xfrm>
            <a:off x="1023938" y="199453"/>
            <a:ext cx="8220075" cy="943547"/>
          </a:xfrm>
        </p:spPr>
        <p:txBody>
          <a:bodyPr rtlCol="0">
            <a:normAutofit/>
          </a:bodyPr>
          <a:lstStyle/>
          <a:p>
            <a:r>
              <a:rPr lang="es-ES" sz="2000" noProof="1"/>
              <a:t>La librería híbrida. El nuevo retail</a:t>
            </a:r>
          </a:p>
        </p:txBody>
      </p:sp>
      <p:pic>
        <p:nvPicPr>
          <p:cNvPr id="3" name="Imagen 2">
            <a:extLst>
              <a:ext uri="{FF2B5EF4-FFF2-40B4-BE49-F238E27FC236}">
                <a16:creationId xmlns:a16="http://schemas.microsoft.com/office/drawing/2014/main" id="{BFAD911B-0E0B-E2F8-9FB7-BAB918D9550F}"/>
              </a:ext>
            </a:extLst>
          </p:cNvPr>
          <p:cNvPicPr>
            <a:picLocks noChangeAspect="1"/>
          </p:cNvPicPr>
          <p:nvPr/>
        </p:nvPicPr>
        <p:blipFill>
          <a:blip r:embed="rId3"/>
          <a:stretch>
            <a:fillRect/>
          </a:stretch>
        </p:blipFill>
        <p:spPr>
          <a:xfrm>
            <a:off x="9244013" y="5877567"/>
            <a:ext cx="907561" cy="980431"/>
          </a:xfrm>
          <a:prstGeom prst="rect">
            <a:avLst/>
          </a:prstGeom>
        </p:spPr>
      </p:pic>
      <p:pic>
        <p:nvPicPr>
          <p:cNvPr id="6" name="Imagen 5">
            <a:extLst>
              <a:ext uri="{FF2B5EF4-FFF2-40B4-BE49-F238E27FC236}">
                <a16:creationId xmlns:a16="http://schemas.microsoft.com/office/drawing/2014/main" id="{BF8046DF-6991-4A35-D4F8-4497FD965D80}"/>
              </a:ext>
            </a:extLst>
          </p:cNvPr>
          <p:cNvPicPr>
            <a:picLocks noChangeAspect="1"/>
          </p:cNvPicPr>
          <p:nvPr/>
        </p:nvPicPr>
        <p:blipFill>
          <a:blip r:embed="rId4"/>
          <a:stretch>
            <a:fillRect/>
          </a:stretch>
        </p:blipFill>
        <p:spPr>
          <a:xfrm>
            <a:off x="10238028" y="5925059"/>
            <a:ext cx="865707" cy="865707"/>
          </a:xfrm>
          <a:prstGeom prst="rect">
            <a:avLst/>
          </a:prstGeom>
        </p:spPr>
      </p:pic>
      <p:pic>
        <p:nvPicPr>
          <p:cNvPr id="7" name="Imagen 6">
            <a:extLst>
              <a:ext uri="{FF2B5EF4-FFF2-40B4-BE49-F238E27FC236}">
                <a16:creationId xmlns:a16="http://schemas.microsoft.com/office/drawing/2014/main" id="{3ED7A467-AF7C-A2DC-CE04-CEBFF9661144}"/>
              </a:ext>
            </a:extLst>
          </p:cNvPr>
          <p:cNvPicPr>
            <a:picLocks noChangeAspect="1"/>
          </p:cNvPicPr>
          <p:nvPr/>
        </p:nvPicPr>
        <p:blipFill>
          <a:blip r:embed="rId5"/>
          <a:stretch>
            <a:fillRect/>
          </a:stretch>
        </p:blipFill>
        <p:spPr>
          <a:xfrm>
            <a:off x="11171787" y="5934928"/>
            <a:ext cx="865707" cy="865707"/>
          </a:xfrm>
          <a:prstGeom prst="rect">
            <a:avLst/>
          </a:prstGeom>
        </p:spPr>
      </p:pic>
      <p:cxnSp>
        <p:nvCxnSpPr>
          <p:cNvPr id="10" name="Conector recto 9">
            <a:extLst>
              <a:ext uri="{FF2B5EF4-FFF2-40B4-BE49-F238E27FC236}">
                <a16:creationId xmlns:a16="http://schemas.microsoft.com/office/drawing/2014/main" id="{5CD3CAA2-7552-78A0-9B4C-E1FF08CAB9A5}"/>
              </a:ext>
            </a:extLst>
          </p:cNvPr>
          <p:cNvCxnSpPr/>
          <p:nvPr/>
        </p:nvCxnSpPr>
        <p:spPr>
          <a:xfrm>
            <a:off x="3122912" y="2035276"/>
            <a:ext cx="6209071" cy="0"/>
          </a:xfrm>
          <a:prstGeom prst="line">
            <a:avLst/>
          </a:prstGeom>
          <a:ln w="44450">
            <a:solidFill>
              <a:srgbClr val="FF3300"/>
            </a:solidFill>
          </a:ln>
        </p:spPr>
        <p:style>
          <a:lnRef idx="1">
            <a:schemeClr val="accent1"/>
          </a:lnRef>
          <a:fillRef idx="0">
            <a:schemeClr val="accent1"/>
          </a:fillRef>
          <a:effectRef idx="0">
            <a:schemeClr val="accent1"/>
          </a:effectRef>
          <a:fontRef idx="minor">
            <a:schemeClr val="tx1"/>
          </a:fontRef>
        </p:style>
      </p:cxnSp>
      <p:pic>
        <p:nvPicPr>
          <p:cNvPr id="13" name="Gráfico 12" descr="Agregar con relleno sólido">
            <a:extLst>
              <a:ext uri="{FF2B5EF4-FFF2-40B4-BE49-F238E27FC236}">
                <a16:creationId xmlns:a16="http://schemas.microsoft.com/office/drawing/2014/main" id="{5C1FE42C-C9D0-0BDC-D203-11525E41805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838170" y="1721873"/>
            <a:ext cx="626807" cy="626807"/>
          </a:xfrm>
          <a:prstGeom prst="rect">
            <a:avLst/>
          </a:prstGeom>
        </p:spPr>
      </p:pic>
      <p:cxnSp>
        <p:nvCxnSpPr>
          <p:cNvPr id="15" name="Conector recto 14">
            <a:extLst>
              <a:ext uri="{FF2B5EF4-FFF2-40B4-BE49-F238E27FC236}">
                <a16:creationId xmlns:a16="http://schemas.microsoft.com/office/drawing/2014/main" id="{1A26320C-C157-A421-59BE-C8AE3BB026F7}"/>
              </a:ext>
            </a:extLst>
          </p:cNvPr>
          <p:cNvCxnSpPr>
            <a:cxnSpLocks/>
          </p:cNvCxnSpPr>
          <p:nvPr/>
        </p:nvCxnSpPr>
        <p:spPr>
          <a:xfrm>
            <a:off x="1592825" y="2064771"/>
            <a:ext cx="589936" cy="0"/>
          </a:xfrm>
          <a:prstGeom prst="line">
            <a:avLst/>
          </a:prstGeom>
          <a:ln w="73025">
            <a:solidFill>
              <a:srgbClr val="FF3300"/>
            </a:solidFill>
          </a:ln>
        </p:spPr>
        <p:style>
          <a:lnRef idx="1">
            <a:schemeClr val="accent1"/>
          </a:lnRef>
          <a:fillRef idx="0">
            <a:schemeClr val="accent1"/>
          </a:fillRef>
          <a:effectRef idx="0">
            <a:schemeClr val="accent1"/>
          </a:effectRef>
          <a:fontRef idx="minor">
            <a:schemeClr val="tx1"/>
          </a:fontRef>
        </p:style>
      </p:cxnSp>
      <p:sp>
        <p:nvSpPr>
          <p:cNvPr id="17" name="CuadroTexto 16">
            <a:extLst>
              <a:ext uri="{FF2B5EF4-FFF2-40B4-BE49-F238E27FC236}">
                <a16:creationId xmlns:a16="http://schemas.microsoft.com/office/drawing/2014/main" id="{77D8AA0B-ED3D-A1D9-61A9-5D587D8464C2}"/>
              </a:ext>
            </a:extLst>
          </p:cNvPr>
          <p:cNvSpPr txBox="1"/>
          <p:nvPr/>
        </p:nvSpPr>
        <p:spPr>
          <a:xfrm>
            <a:off x="3282532" y="1143000"/>
            <a:ext cx="6219900" cy="707886"/>
          </a:xfrm>
          <a:prstGeom prst="rect">
            <a:avLst/>
          </a:prstGeom>
          <a:noFill/>
        </p:spPr>
        <p:txBody>
          <a:bodyPr wrap="square" rtlCol="0">
            <a:spAutoFit/>
          </a:bodyPr>
          <a:lstStyle/>
          <a:p>
            <a:r>
              <a:rPr lang="en-GB" sz="4000" dirty="0">
                <a:solidFill>
                  <a:srgbClr val="FF3300"/>
                </a:solidFill>
              </a:rPr>
              <a:t>Grado de “</a:t>
            </a:r>
            <a:r>
              <a:rPr lang="en-GB" sz="4000" dirty="0" err="1">
                <a:solidFill>
                  <a:srgbClr val="FF3300"/>
                </a:solidFill>
              </a:rPr>
              <a:t>Omnicanalidad</a:t>
            </a:r>
            <a:r>
              <a:rPr lang="en-GB" sz="4000" dirty="0">
                <a:solidFill>
                  <a:srgbClr val="FF3300"/>
                </a:solidFill>
              </a:rPr>
              <a:t>”</a:t>
            </a:r>
          </a:p>
        </p:txBody>
      </p:sp>
      <p:sp>
        <p:nvSpPr>
          <p:cNvPr id="18" name="CuadroTexto 17">
            <a:extLst>
              <a:ext uri="{FF2B5EF4-FFF2-40B4-BE49-F238E27FC236}">
                <a16:creationId xmlns:a16="http://schemas.microsoft.com/office/drawing/2014/main" id="{951BBB29-6151-C58C-1BB8-BA9BC690CFCB}"/>
              </a:ext>
            </a:extLst>
          </p:cNvPr>
          <p:cNvSpPr txBox="1"/>
          <p:nvPr/>
        </p:nvSpPr>
        <p:spPr>
          <a:xfrm>
            <a:off x="1226574" y="3032268"/>
            <a:ext cx="1365301" cy="1015663"/>
          </a:xfrm>
          <a:prstGeom prst="rect">
            <a:avLst/>
          </a:prstGeom>
          <a:noFill/>
        </p:spPr>
        <p:txBody>
          <a:bodyPr wrap="square" rtlCol="0">
            <a:spAutoFit/>
          </a:bodyPr>
          <a:lstStyle/>
          <a:p>
            <a:r>
              <a:rPr lang="en-GB" sz="2000" dirty="0">
                <a:latin typeface="72 Light" panose="020B0303030000000003" pitchFamily="34" charset="0"/>
                <a:cs typeface="72 Light" panose="020B0303030000000003" pitchFamily="34" charset="0"/>
              </a:rPr>
              <a:t>SOLO TIENDA FÍSICA</a:t>
            </a:r>
          </a:p>
        </p:txBody>
      </p:sp>
      <p:sp>
        <p:nvSpPr>
          <p:cNvPr id="19" name="CuadroTexto 18">
            <a:extLst>
              <a:ext uri="{FF2B5EF4-FFF2-40B4-BE49-F238E27FC236}">
                <a16:creationId xmlns:a16="http://schemas.microsoft.com/office/drawing/2014/main" id="{2125EBAD-277C-52C3-4747-9333E11F5DCD}"/>
              </a:ext>
            </a:extLst>
          </p:cNvPr>
          <p:cNvSpPr txBox="1"/>
          <p:nvPr/>
        </p:nvSpPr>
        <p:spPr>
          <a:xfrm>
            <a:off x="3010208" y="3052929"/>
            <a:ext cx="2123767" cy="923330"/>
          </a:xfrm>
          <a:prstGeom prst="rect">
            <a:avLst/>
          </a:prstGeom>
          <a:noFill/>
        </p:spPr>
        <p:txBody>
          <a:bodyPr wrap="square" rtlCol="0">
            <a:spAutoFit/>
          </a:bodyPr>
          <a:lstStyle/>
          <a:p>
            <a:r>
              <a:rPr lang="en-GB" dirty="0">
                <a:latin typeface="72 Light" panose="020B0303030000000003" pitchFamily="34" charset="0"/>
                <a:cs typeface="72 Light" panose="020B0303030000000003" pitchFamily="34" charset="0"/>
              </a:rPr>
              <a:t>TIENDA FÍSICA / </a:t>
            </a:r>
          </a:p>
          <a:p>
            <a:r>
              <a:rPr lang="en-GB" dirty="0">
                <a:latin typeface="72 Light" panose="020B0303030000000003" pitchFamily="34" charset="0"/>
                <a:cs typeface="72 Light" panose="020B0303030000000003" pitchFamily="34" charset="0"/>
              </a:rPr>
              <a:t>E-COMMERCE</a:t>
            </a:r>
          </a:p>
          <a:p>
            <a:r>
              <a:rPr lang="en-GB" sz="1800" dirty="0">
                <a:latin typeface="72 Light" panose="020B0303030000000003" pitchFamily="34" charset="0"/>
                <a:cs typeface="72 Light" panose="020B0303030000000003" pitchFamily="34" charset="0"/>
              </a:rPr>
              <a:t>(</a:t>
            </a:r>
            <a:r>
              <a:rPr lang="en-GB" sz="1800" dirty="0" err="1">
                <a:latin typeface="72 Light" panose="020B0303030000000003" pitchFamily="34" charset="0"/>
                <a:cs typeface="72 Light" panose="020B0303030000000003" pitchFamily="34" charset="0"/>
              </a:rPr>
              <a:t>independientes</a:t>
            </a:r>
            <a:r>
              <a:rPr lang="en-GB" sz="1800" dirty="0">
                <a:latin typeface="72 Light" panose="020B0303030000000003" pitchFamily="34" charset="0"/>
                <a:cs typeface="72 Light" panose="020B0303030000000003" pitchFamily="34" charset="0"/>
              </a:rPr>
              <a:t>)</a:t>
            </a:r>
          </a:p>
        </p:txBody>
      </p:sp>
      <p:sp>
        <p:nvSpPr>
          <p:cNvPr id="22" name="CuadroTexto 21">
            <a:extLst>
              <a:ext uri="{FF2B5EF4-FFF2-40B4-BE49-F238E27FC236}">
                <a16:creationId xmlns:a16="http://schemas.microsoft.com/office/drawing/2014/main" id="{098804CC-23D3-3389-4B01-25BC76A36CCA}"/>
              </a:ext>
            </a:extLst>
          </p:cNvPr>
          <p:cNvSpPr txBox="1"/>
          <p:nvPr/>
        </p:nvSpPr>
        <p:spPr>
          <a:xfrm>
            <a:off x="5906729" y="3035218"/>
            <a:ext cx="1858297" cy="1200329"/>
          </a:xfrm>
          <a:prstGeom prst="rect">
            <a:avLst/>
          </a:prstGeom>
          <a:noFill/>
        </p:spPr>
        <p:txBody>
          <a:bodyPr wrap="square" rtlCol="0">
            <a:spAutoFit/>
          </a:bodyPr>
          <a:lstStyle/>
          <a:p>
            <a:r>
              <a:rPr lang="en-GB" dirty="0">
                <a:solidFill>
                  <a:srgbClr val="FF3300"/>
                </a:solidFill>
                <a:latin typeface="72 Light" panose="020B0303030000000003" pitchFamily="34" charset="0"/>
                <a:cs typeface="72 Light" panose="020B0303030000000003" pitchFamily="34" charset="0"/>
              </a:rPr>
              <a:t>TIENDA FÍSICA </a:t>
            </a:r>
          </a:p>
          <a:p>
            <a:pPr algn="ctr"/>
            <a:r>
              <a:rPr lang="en-GB" dirty="0">
                <a:solidFill>
                  <a:srgbClr val="FF3300"/>
                </a:solidFill>
                <a:latin typeface="72 Light" panose="020B0303030000000003" pitchFamily="34" charset="0"/>
                <a:cs typeface="72 Light" panose="020B0303030000000003" pitchFamily="34" charset="0"/>
              </a:rPr>
              <a:t>+ </a:t>
            </a:r>
          </a:p>
          <a:p>
            <a:pPr algn="ctr"/>
            <a:r>
              <a:rPr lang="en-GB" dirty="0">
                <a:solidFill>
                  <a:srgbClr val="FF3300"/>
                </a:solidFill>
                <a:latin typeface="72 Light" panose="020B0303030000000003" pitchFamily="34" charset="0"/>
                <a:cs typeface="72 Light" panose="020B0303030000000003" pitchFamily="34" charset="0"/>
              </a:rPr>
              <a:t>E-COMMERCE</a:t>
            </a:r>
          </a:p>
          <a:p>
            <a:pPr algn="ctr"/>
            <a:r>
              <a:rPr lang="en-GB" sz="1800" dirty="0">
                <a:solidFill>
                  <a:srgbClr val="FF3300"/>
                </a:solidFill>
                <a:latin typeface="72 Light" panose="020B0303030000000003" pitchFamily="34" charset="0"/>
                <a:cs typeface="72 Light" panose="020B0303030000000003" pitchFamily="34" charset="0"/>
              </a:rPr>
              <a:t>(</a:t>
            </a:r>
            <a:r>
              <a:rPr lang="en-GB" sz="1800" dirty="0" err="1">
                <a:solidFill>
                  <a:srgbClr val="FF3300"/>
                </a:solidFill>
                <a:latin typeface="72 Light" panose="020B0303030000000003" pitchFamily="34" charset="0"/>
                <a:cs typeface="72 Light" panose="020B0303030000000003" pitchFamily="34" charset="0"/>
              </a:rPr>
              <a:t>integradas</a:t>
            </a:r>
            <a:r>
              <a:rPr lang="en-GB" sz="1800" dirty="0">
                <a:solidFill>
                  <a:srgbClr val="FF3300"/>
                </a:solidFill>
                <a:latin typeface="72 Light" panose="020B0303030000000003" pitchFamily="34" charset="0"/>
                <a:cs typeface="72 Light" panose="020B0303030000000003" pitchFamily="34" charset="0"/>
              </a:rPr>
              <a:t>)</a:t>
            </a:r>
            <a:endParaRPr lang="en-GB" dirty="0"/>
          </a:p>
        </p:txBody>
      </p:sp>
      <p:sp>
        <p:nvSpPr>
          <p:cNvPr id="23" name="CuadroTexto 22">
            <a:extLst>
              <a:ext uri="{FF2B5EF4-FFF2-40B4-BE49-F238E27FC236}">
                <a16:creationId xmlns:a16="http://schemas.microsoft.com/office/drawing/2014/main" id="{7F10B9A1-2AC0-82D9-7079-790A0574E2E9}"/>
              </a:ext>
            </a:extLst>
          </p:cNvPr>
          <p:cNvSpPr txBox="1"/>
          <p:nvPr/>
        </p:nvSpPr>
        <p:spPr>
          <a:xfrm>
            <a:off x="8841659" y="3049960"/>
            <a:ext cx="2123767" cy="2031325"/>
          </a:xfrm>
          <a:prstGeom prst="rect">
            <a:avLst/>
          </a:prstGeom>
          <a:noFill/>
        </p:spPr>
        <p:txBody>
          <a:bodyPr wrap="square" rtlCol="0">
            <a:spAutoFit/>
          </a:bodyPr>
          <a:lstStyle/>
          <a:p>
            <a:pPr algn="ctr"/>
            <a:r>
              <a:rPr lang="en-GB" dirty="0">
                <a:solidFill>
                  <a:srgbClr val="FF3300"/>
                </a:solidFill>
                <a:latin typeface="72 Light" panose="020B0303030000000003" pitchFamily="34" charset="0"/>
                <a:cs typeface="72 Light" panose="020B0303030000000003" pitchFamily="34" charset="0"/>
              </a:rPr>
              <a:t>TIENDA FÍSICA </a:t>
            </a:r>
          </a:p>
          <a:p>
            <a:pPr algn="ctr"/>
            <a:r>
              <a:rPr lang="en-GB" dirty="0">
                <a:solidFill>
                  <a:srgbClr val="FF3300"/>
                </a:solidFill>
                <a:latin typeface="72 Light" panose="020B0303030000000003" pitchFamily="34" charset="0"/>
                <a:cs typeface="72 Light" panose="020B0303030000000003" pitchFamily="34" charset="0"/>
              </a:rPr>
              <a:t>+ </a:t>
            </a:r>
          </a:p>
          <a:p>
            <a:pPr algn="ctr"/>
            <a:r>
              <a:rPr lang="en-GB" dirty="0">
                <a:solidFill>
                  <a:srgbClr val="FF3300"/>
                </a:solidFill>
                <a:latin typeface="72 Light" panose="020B0303030000000003" pitchFamily="34" charset="0"/>
                <a:cs typeface="72 Light" panose="020B0303030000000003" pitchFamily="34" charset="0"/>
              </a:rPr>
              <a:t>E-COMMERCE</a:t>
            </a:r>
          </a:p>
          <a:p>
            <a:pPr algn="ctr"/>
            <a:r>
              <a:rPr lang="en-GB" dirty="0">
                <a:solidFill>
                  <a:srgbClr val="FF3300"/>
                </a:solidFill>
                <a:latin typeface="72 Light" panose="020B0303030000000003" pitchFamily="34" charset="0"/>
                <a:cs typeface="72 Light" panose="020B0303030000000003" pitchFamily="34" charset="0"/>
              </a:rPr>
              <a:t>+</a:t>
            </a:r>
          </a:p>
          <a:p>
            <a:pPr algn="ctr"/>
            <a:r>
              <a:rPr lang="en-GB" dirty="0">
                <a:solidFill>
                  <a:srgbClr val="FF3300"/>
                </a:solidFill>
                <a:latin typeface="72 Light" panose="020B0303030000000003" pitchFamily="34" charset="0"/>
                <a:cs typeface="72 Light" panose="020B0303030000000003" pitchFamily="34" charset="0"/>
              </a:rPr>
              <a:t>TECNOLOGÍA TIENDA</a:t>
            </a:r>
          </a:p>
          <a:p>
            <a:pPr algn="ctr"/>
            <a:r>
              <a:rPr lang="en-GB" dirty="0" err="1">
                <a:solidFill>
                  <a:srgbClr val="FF3300"/>
                </a:solidFill>
                <a:latin typeface="72 Light" panose="020B0303030000000003" pitchFamily="34" charset="0"/>
                <a:cs typeface="72 Light" panose="020B0303030000000003" pitchFamily="34" charset="0"/>
              </a:rPr>
              <a:t>Phygital</a:t>
            </a:r>
            <a:endParaRPr lang="en-GB" dirty="0"/>
          </a:p>
        </p:txBody>
      </p:sp>
      <p:cxnSp>
        <p:nvCxnSpPr>
          <p:cNvPr id="25" name="Conector recto 24">
            <a:extLst>
              <a:ext uri="{FF2B5EF4-FFF2-40B4-BE49-F238E27FC236}">
                <a16:creationId xmlns:a16="http://schemas.microsoft.com/office/drawing/2014/main" id="{8072C30D-6821-5EB4-9F56-6266F390DB1E}"/>
              </a:ext>
            </a:extLst>
          </p:cNvPr>
          <p:cNvCxnSpPr/>
          <p:nvPr/>
        </p:nvCxnSpPr>
        <p:spPr>
          <a:xfrm>
            <a:off x="1283110" y="5560142"/>
            <a:ext cx="9888677" cy="0"/>
          </a:xfrm>
          <a:prstGeom prst="line">
            <a:avLst/>
          </a:prstGeom>
          <a:ln w="2540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27" name="Conector recto 26">
            <a:extLst>
              <a:ext uri="{FF2B5EF4-FFF2-40B4-BE49-F238E27FC236}">
                <a16:creationId xmlns:a16="http://schemas.microsoft.com/office/drawing/2014/main" id="{455E55B0-8690-BCC5-FA05-7A34F65081B0}"/>
              </a:ext>
            </a:extLst>
          </p:cNvPr>
          <p:cNvCxnSpPr>
            <a:cxnSpLocks/>
          </p:cNvCxnSpPr>
          <p:nvPr/>
        </p:nvCxnSpPr>
        <p:spPr>
          <a:xfrm flipV="1">
            <a:off x="11171787" y="2177229"/>
            <a:ext cx="0" cy="3382913"/>
          </a:xfrm>
          <a:prstGeom prst="line">
            <a:avLst/>
          </a:prstGeom>
          <a:ln w="22225">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30" name="Conector recto 29">
            <a:extLst>
              <a:ext uri="{FF2B5EF4-FFF2-40B4-BE49-F238E27FC236}">
                <a16:creationId xmlns:a16="http://schemas.microsoft.com/office/drawing/2014/main" id="{5FDBCA59-1AB4-B728-0113-7A13447BB32E}"/>
              </a:ext>
            </a:extLst>
          </p:cNvPr>
          <p:cNvCxnSpPr/>
          <p:nvPr/>
        </p:nvCxnSpPr>
        <p:spPr>
          <a:xfrm flipV="1">
            <a:off x="1283110" y="3819832"/>
            <a:ext cx="4623619" cy="1740310"/>
          </a:xfrm>
          <a:prstGeom prst="line">
            <a:avLst/>
          </a:prstGeom>
          <a:ln w="22225">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32" name="Conector recto 31">
            <a:extLst>
              <a:ext uri="{FF2B5EF4-FFF2-40B4-BE49-F238E27FC236}">
                <a16:creationId xmlns:a16="http://schemas.microsoft.com/office/drawing/2014/main" id="{64C97845-DF30-0E41-E42E-829A9B15CEC6}"/>
              </a:ext>
            </a:extLst>
          </p:cNvPr>
          <p:cNvCxnSpPr/>
          <p:nvPr/>
        </p:nvCxnSpPr>
        <p:spPr>
          <a:xfrm flipV="1">
            <a:off x="7761983" y="2177229"/>
            <a:ext cx="3338709" cy="1080320"/>
          </a:xfrm>
          <a:prstGeom prst="line">
            <a:avLst/>
          </a:prstGeom>
          <a:ln w="22225">
            <a:solidFill>
              <a:srgbClr val="FF3300"/>
            </a:solidFill>
          </a:ln>
        </p:spPr>
        <p:style>
          <a:lnRef idx="1">
            <a:schemeClr val="accent1"/>
          </a:lnRef>
          <a:fillRef idx="0">
            <a:schemeClr val="accent1"/>
          </a:fillRef>
          <a:effectRef idx="0">
            <a:schemeClr val="accent1"/>
          </a:effectRef>
          <a:fontRef idx="minor">
            <a:schemeClr val="tx1"/>
          </a:fontRef>
        </p:style>
      </p:cxnSp>
      <p:pic>
        <p:nvPicPr>
          <p:cNvPr id="33" name="Imagen 32">
            <a:extLst>
              <a:ext uri="{FF2B5EF4-FFF2-40B4-BE49-F238E27FC236}">
                <a16:creationId xmlns:a16="http://schemas.microsoft.com/office/drawing/2014/main" id="{AD1AA0E1-D8DD-4958-E541-6D23FBE72662}"/>
              </a:ext>
            </a:extLst>
          </p:cNvPr>
          <p:cNvPicPr>
            <a:picLocks noChangeAspect="1"/>
          </p:cNvPicPr>
          <p:nvPr/>
        </p:nvPicPr>
        <p:blipFill>
          <a:blip r:embed="rId8"/>
          <a:stretch>
            <a:fillRect/>
          </a:stretch>
        </p:blipFill>
        <p:spPr>
          <a:xfrm>
            <a:off x="10678139" y="331334"/>
            <a:ext cx="1232103" cy="1885949"/>
          </a:xfrm>
          <a:prstGeom prst="rect">
            <a:avLst/>
          </a:prstGeom>
        </p:spPr>
      </p:pic>
      <p:sp>
        <p:nvSpPr>
          <p:cNvPr id="34" name="CuadroTexto 33">
            <a:extLst>
              <a:ext uri="{FF2B5EF4-FFF2-40B4-BE49-F238E27FC236}">
                <a16:creationId xmlns:a16="http://schemas.microsoft.com/office/drawing/2014/main" id="{1D5F5098-9687-59A7-377D-9CEE30E98A45}"/>
              </a:ext>
            </a:extLst>
          </p:cNvPr>
          <p:cNvSpPr txBox="1"/>
          <p:nvPr/>
        </p:nvSpPr>
        <p:spPr>
          <a:xfrm>
            <a:off x="1592825" y="5747758"/>
            <a:ext cx="7248834" cy="923330"/>
          </a:xfrm>
          <a:prstGeom prst="rect">
            <a:avLst/>
          </a:prstGeom>
          <a:noFill/>
        </p:spPr>
        <p:txBody>
          <a:bodyPr wrap="square" rtlCol="0">
            <a:spAutoFit/>
          </a:bodyPr>
          <a:lstStyle/>
          <a:p>
            <a:r>
              <a:rPr lang="es-ES" dirty="0"/>
              <a:t>“En mi opinión, si tienes una tienda física debes conseguir que sea una tienda interesante, que valga la pena visitar; en definitiva, si me lo permites, </a:t>
            </a:r>
            <a:r>
              <a:rPr lang="es-ES" b="1" dirty="0"/>
              <a:t>que mole. </a:t>
            </a:r>
            <a:r>
              <a:rPr lang="es-ES" dirty="0"/>
              <a:t>Si tienes una buena tienda física, tienes mucho ganado”</a:t>
            </a:r>
          </a:p>
        </p:txBody>
      </p:sp>
    </p:spTree>
    <p:extLst>
      <p:ext uri="{BB962C8B-B14F-4D97-AF65-F5344CB8AC3E}">
        <p14:creationId xmlns:p14="http://schemas.microsoft.com/office/powerpoint/2010/main" val="2794387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4919D0-F177-4BBA-9A0B-DBA69E2ED764}"/>
              </a:ext>
            </a:extLst>
          </p:cNvPr>
          <p:cNvSpPr>
            <a:spLocks noGrp="1"/>
          </p:cNvSpPr>
          <p:nvPr>
            <p:ph type="title"/>
          </p:nvPr>
        </p:nvSpPr>
        <p:spPr>
          <a:xfrm>
            <a:off x="1023938" y="199453"/>
            <a:ext cx="8220075" cy="943547"/>
          </a:xfrm>
        </p:spPr>
        <p:txBody>
          <a:bodyPr rtlCol="0">
            <a:normAutofit/>
          </a:bodyPr>
          <a:lstStyle/>
          <a:p>
            <a:r>
              <a:rPr lang="es-ES" sz="2000" noProof="1"/>
              <a:t>La librería híbrida. El nuevo retail</a:t>
            </a:r>
          </a:p>
        </p:txBody>
      </p:sp>
      <p:pic>
        <p:nvPicPr>
          <p:cNvPr id="3" name="Imagen 2">
            <a:extLst>
              <a:ext uri="{FF2B5EF4-FFF2-40B4-BE49-F238E27FC236}">
                <a16:creationId xmlns:a16="http://schemas.microsoft.com/office/drawing/2014/main" id="{BFAD911B-0E0B-E2F8-9FB7-BAB918D9550F}"/>
              </a:ext>
            </a:extLst>
          </p:cNvPr>
          <p:cNvPicPr>
            <a:picLocks noChangeAspect="1"/>
          </p:cNvPicPr>
          <p:nvPr/>
        </p:nvPicPr>
        <p:blipFill>
          <a:blip r:embed="rId3"/>
          <a:stretch>
            <a:fillRect/>
          </a:stretch>
        </p:blipFill>
        <p:spPr>
          <a:xfrm>
            <a:off x="9244013" y="5877567"/>
            <a:ext cx="907561" cy="980431"/>
          </a:xfrm>
          <a:prstGeom prst="rect">
            <a:avLst/>
          </a:prstGeom>
        </p:spPr>
      </p:pic>
      <p:pic>
        <p:nvPicPr>
          <p:cNvPr id="6" name="Imagen 5">
            <a:extLst>
              <a:ext uri="{FF2B5EF4-FFF2-40B4-BE49-F238E27FC236}">
                <a16:creationId xmlns:a16="http://schemas.microsoft.com/office/drawing/2014/main" id="{BF8046DF-6991-4A35-D4F8-4497FD965D80}"/>
              </a:ext>
            </a:extLst>
          </p:cNvPr>
          <p:cNvPicPr>
            <a:picLocks noChangeAspect="1"/>
          </p:cNvPicPr>
          <p:nvPr/>
        </p:nvPicPr>
        <p:blipFill>
          <a:blip r:embed="rId4"/>
          <a:stretch>
            <a:fillRect/>
          </a:stretch>
        </p:blipFill>
        <p:spPr>
          <a:xfrm>
            <a:off x="10238028" y="5925059"/>
            <a:ext cx="865707" cy="865707"/>
          </a:xfrm>
          <a:prstGeom prst="rect">
            <a:avLst/>
          </a:prstGeom>
        </p:spPr>
      </p:pic>
      <p:pic>
        <p:nvPicPr>
          <p:cNvPr id="7" name="Imagen 6">
            <a:extLst>
              <a:ext uri="{FF2B5EF4-FFF2-40B4-BE49-F238E27FC236}">
                <a16:creationId xmlns:a16="http://schemas.microsoft.com/office/drawing/2014/main" id="{3ED7A467-AF7C-A2DC-CE04-CEBFF9661144}"/>
              </a:ext>
            </a:extLst>
          </p:cNvPr>
          <p:cNvPicPr>
            <a:picLocks noChangeAspect="1"/>
          </p:cNvPicPr>
          <p:nvPr/>
        </p:nvPicPr>
        <p:blipFill>
          <a:blip r:embed="rId5"/>
          <a:stretch>
            <a:fillRect/>
          </a:stretch>
        </p:blipFill>
        <p:spPr>
          <a:xfrm>
            <a:off x="11171787" y="5934928"/>
            <a:ext cx="865707" cy="865707"/>
          </a:xfrm>
          <a:prstGeom prst="rect">
            <a:avLst/>
          </a:prstGeom>
        </p:spPr>
      </p:pic>
      <p:sp>
        <p:nvSpPr>
          <p:cNvPr id="4" name="CuadroTexto 3">
            <a:extLst>
              <a:ext uri="{FF2B5EF4-FFF2-40B4-BE49-F238E27FC236}">
                <a16:creationId xmlns:a16="http://schemas.microsoft.com/office/drawing/2014/main" id="{F95F640A-1BCD-777C-13E2-1A4D65283DC9}"/>
              </a:ext>
            </a:extLst>
          </p:cNvPr>
          <p:cNvSpPr txBox="1"/>
          <p:nvPr/>
        </p:nvSpPr>
        <p:spPr>
          <a:xfrm>
            <a:off x="2452242" y="1977528"/>
            <a:ext cx="8588992" cy="4801314"/>
          </a:xfrm>
          <a:prstGeom prst="rect">
            <a:avLst/>
          </a:prstGeom>
          <a:noFill/>
        </p:spPr>
        <p:txBody>
          <a:bodyPr wrap="square" rtlCol="0">
            <a:spAutoFit/>
          </a:bodyPr>
          <a:lstStyle/>
          <a:p>
            <a:r>
              <a:rPr lang="es-ES" dirty="0"/>
              <a:t>No todos lo negocios requieren de una estrategia </a:t>
            </a:r>
            <a:r>
              <a:rPr lang="es-ES" dirty="0" err="1"/>
              <a:t>omnicanal</a:t>
            </a:r>
            <a:r>
              <a:rPr lang="es-ES" dirty="0"/>
              <a:t>. Muy pocas empresas han conseguido entender qué es e implementarlo con éxito. La mayor parte de las empresas partían de una estructura y una cultura predominantemente física a la que se intentó integrar una plataforma digital. Vendedores perdidos y sin conexión con el resto de canales, inventarios dispersos, datos incompletos, silos de información.</a:t>
            </a:r>
          </a:p>
          <a:p>
            <a:endParaRPr lang="es-ES" dirty="0"/>
          </a:p>
          <a:p>
            <a:r>
              <a:rPr lang="es-ES" dirty="0"/>
              <a:t>Se debe buscar un equilibrio entre lo físico y digital, </a:t>
            </a:r>
            <a:r>
              <a:rPr lang="es-ES" b="1" dirty="0"/>
              <a:t>el hibridismo</a:t>
            </a:r>
            <a:r>
              <a:rPr lang="es-ES" dirty="0"/>
              <a:t>. La integración de todos los canales en una plataforma unificada que mejore la experiencia del consumidor y su </a:t>
            </a:r>
            <a:r>
              <a:rPr lang="es-ES" dirty="0" err="1"/>
              <a:t>egosistema</a:t>
            </a:r>
            <a:r>
              <a:rPr lang="es-ES" dirty="0"/>
              <a:t> con nosotros. </a:t>
            </a:r>
            <a:r>
              <a:rPr lang="es-ES" b="1" dirty="0"/>
              <a:t>Debe tener sentido y estar dimensionado</a:t>
            </a:r>
            <a:r>
              <a:rPr lang="es-ES" dirty="0"/>
              <a:t>. Una tecnología que aúne datos, métricas e incluso cuenta de pérdidas y ganancias. Que permita no solo extraer información de los clientes, sino que permita además la conversación con ellos. Al cliente no le importan los canales de compra, si somos multicanal, </a:t>
            </a:r>
            <a:r>
              <a:rPr lang="es-ES" dirty="0" err="1"/>
              <a:t>omnicanal</a:t>
            </a:r>
            <a:r>
              <a:rPr lang="es-ES" dirty="0"/>
              <a:t> o </a:t>
            </a:r>
            <a:r>
              <a:rPr lang="es-ES" dirty="0" err="1"/>
              <a:t>phygital</a:t>
            </a:r>
            <a:r>
              <a:rPr lang="es-ES" dirty="0"/>
              <a:t>. Está buscando experiencias y emociones. </a:t>
            </a:r>
          </a:p>
          <a:p>
            <a:endParaRPr lang="en-GB" dirty="0"/>
          </a:p>
          <a:p>
            <a:endParaRPr lang="en-GB" dirty="0"/>
          </a:p>
          <a:p>
            <a:endParaRPr lang="en-GB" dirty="0"/>
          </a:p>
          <a:p>
            <a:endParaRPr lang="en-GB" dirty="0"/>
          </a:p>
        </p:txBody>
      </p:sp>
      <p:pic>
        <p:nvPicPr>
          <p:cNvPr id="9" name="Imagen 8">
            <a:extLst>
              <a:ext uri="{FF2B5EF4-FFF2-40B4-BE49-F238E27FC236}">
                <a16:creationId xmlns:a16="http://schemas.microsoft.com/office/drawing/2014/main" id="{564861E1-DD0A-891C-53D3-70EDEE3D2E33}"/>
              </a:ext>
            </a:extLst>
          </p:cNvPr>
          <p:cNvPicPr>
            <a:picLocks noChangeAspect="1"/>
          </p:cNvPicPr>
          <p:nvPr/>
        </p:nvPicPr>
        <p:blipFill>
          <a:blip r:embed="rId6"/>
          <a:stretch>
            <a:fillRect/>
          </a:stretch>
        </p:blipFill>
        <p:spPr>
          <a:xfrm>
            <a:off x="539355" y="1853352"/>
            <a:ext cx="892674" cy="1300409"/>
          </a:xfrm>
          <a:prstGeom prst="rect">
            <a:avLst/>
          </a:prstGeom>
        </p:spPr>
      </p:pic>
      <p:pic>
        <p:nvPicPr>
          <p:cNvPr id="10" name="Imagen 9">
            <a:extLst>
              <a:ext uri="{FF2B5EF4-FFF2-40B4-BE49-F238E27FC236}">
                <a16:creationId xmlns:a16="http://schemas.microsoft.com/office/drawing/2014/main" id="{41FB9092-4796-999D-89AE-FD757DF9FD68}"/>
              </a:ext>
            </a:extLst>
          </p:cNvPr>
          <p:cNvPicPr>
            <a:picLocks noChangeAspect="1"/>
          </p:cNvPicPr>
          <p:nvPr/>
        </p:nvPicPr>
        <p:blipFill>
          <a:blip r:embed="rId7"/>
          <a:stretch>
            <a:fillRect/>
          </a:stretch>
        </p:blipFill>
        <p:spPr>
          <a:xfrm>
            <a:off x="520232" y="3345424"/>
            <a:ext cx="930920" cy="1416827"/>
          </a:xfrm>
          <a:prstGeom prst="rect">
            <a:avLst/>
          </a:prstGeom>
        </p:spPr>
      </p:pic>
      <p:pic>
        <p:nvPicPr>
          <p:cNvPr id="11" name="Imagen 10">
            <a:extLst>
              <a:ext uri="{FF2B5EF4-FFF2-40B4-BE49-F238E27FC236}">
                <a16:creationId xmlns:a16="http://schemas.microsoft.com/office/drawing/2014/main" id="{831D57D5-BB09-4555-21FA-86019D0F6CC3}"/>
              </a:ext>
            </a:extLst>
          </p:cNvPr>
          <p:cNvPicPr>
            <a:picLocks noChangeAspect="1"/>
          </p:cNvPicPr>
          <p:nvPr/>
        </p:nvPicPr>
        <p:blipFill>
          <a:blip r:embed="rId8"/>
          <a:stretch>
            <a:fillRect/>
          </a:stretch>
        </p:blipFill>
        <p:spPr>
          <a:xfrm>
            <a:off x="523309" y="4929273"/>
            <a:ext cx="930920" cy="1428639"/>
          </a:xfrm>
          <a:prstGeom prst="rect">
            <a:avLst/>
          </a:prstGeom>
        </p:spPr>
      </p:pic>
    </p:spTree>
    <p:extLst>
      <p:ext uri="{BB962C8B-B14F-4D97-AF65-F5344CB8AC3E}">
        <p14:creationId xmlns:p14="http://schemas.microsoft.com/office/powerpoint/2010/main" val="30807585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4919D0-F177-4BBA-9A0B-DBA69E2ED764}"/>
              </a:ext>
            </a:extLst>
          </p:cNvPr>
          <p:cNvSpPr>
            <a:spLocks noGrp="1"/>
          </p:cNvSpPr>
          <p:nvPr>
            <p:ph type="title"/>
          </p:nvPr>
        </p:nvSpPr>
        <p:spPr>
          <a:xfrm>
            <a:off x="1023938" y="199453"/>
            <a:ext cx="8220075" cy="943547"/>
          </a:xfrm>
        </p:spPr>
        <p:txBody>
          <a:bodyPr rtlCol="0">
            <a:normAutofit/>
          </a:bodyPr>
          <a:lstStyle/>
          <a:p>
            <a:r>
              <a:rPr lang="es-ES" sz="2000" noProof="1"/>
              <a:t>La librería híbrida. El nuevo retail</a:t>
            </a:r>
          </a:p>
        </p:txBody>
      </p:sp>
      <p:pic>
        <p:nvPicPr>
          <p:cNvPr id="3" name="Imagen 2">
            <a:extLst>
              <a:ext uri="{FF2B5EF4-FFF2-40B4-BE49-F238E27FC236}">
                <a16:creationId xmlns:a16="http://schemas.microsoft.com/office/drawing/2014/main" id="{BFAD911B-0E0B-E2F8-9FB7-BAB918D9550F}"/>
              </a:ext>
            </a:extLst>
          </p:cNvPr>
          <p:cNvPicPr>
            <a:picLocks noChangeAspect="1"/>
          </p:cNvPicPr>
          <p:nvPr/>
        </p:nvPicPr>
        <p:blipFill>
          <a:blip r:embed="rId3"/>
          <a:stretch>
            <a:fillRect/>
          </a:stretch>
        </p:blipFill>
        <p:spPr>
          <a:xfrm>
            <a:off x="9244013" y="5877567"/>
            <a:ext cx="907561" cy="980431"/>
          </a:xfrm>
          <a:prstGeom prst="rect">
            <a:avLst/>
          </a:prstGeom>
        </p:spPr>
      </p:pic>
      <p:pic>
        <p:nvPicPr>
          <p:cNvPr id="6" name="Imagen 5">
            <a:extLst>
              <a:ext uri="{FF2B5EF4-FFF2-40B4-BE49-F238E27FC236}">
                <a16:creationId xmlns:a16="http://schemas.microsoft.com/office/drawing/2014/main" id="{BF8046DF-6991-4A35-D4F8-4497FD965D80}"/>
              </a:ext>
            </a:extLst>
          </p:cNvPr>
          <p:cNvPicPr>
            <a:picLocks noChangeAspect="1"/>
          </p:cNvPicPr>
          <p:nvPr/>
        </p:nvPicPr>
        <p:blipFill>
          <a:blip r:embed="rId4"/>
          <a:stretch>
            <a:fillRect/>
          </a:stretch>
        </p:blipFill>
        <p:spPr>
          <a:xfrm>
            <a:off x="10238028" y="5925059"/>
            <a:ext cx="865707" cy="865707"/>
          </a:xfrm>
          <a:prstGeom prst="rect">
            <a:avLst/>
          </a:prstGeom>
        </p:spPr>
      </p:pic>
      <p:pic>
        <p:nvPicPr>
          <p:cNvPr id="7" name="Imagen 6">
            <a:extLst>
              <a:ext uri="{FF2B5EF4-FFF2-40B4-BE49-F238E27FC236}">
                <a16:creationId xmlns:a16="http://schemas.microsoft.com/office/drawing/2014/main" id="{3ED7A467-AF7C-A2DC-CE04-CEBFF9661144}"/>
              </a:ext>
            </a:extLst>
          </p:cNvPr>
          <p:cNvPicPr>
            <a:picLocks noChangeAspect="1"/>
          </p:cNvPicPr>
          <p:nvPr/>
        </p:nvPicPr>
        <p:blipFill>
          <a:blip r:embed="rId5"/>
          <a:stretch>
            <a:fillRect/>
          </a:stretch>
        </p:blipFill>
        <p:spPr>
          <a:xfrm>
            <a:off x="11171787" y="5934928"/>
            <a:ext cx="865707" cy="865707"/>
          </a:xfrm>
          <a:prstGeom prst="rect">
            <a:avLst/>
          </a:prstGeom>
        </p:spPr>
      </p:pic>
      <p:pic>
        <p:nvPicPr>
          <p:cNvPr id="8" name="Imagen 7">
            <a:extLst>
              <a:ext uri="{FF2B5EF4-FFF2-40B4-BE49-F238E27FC236}">
                <a16:creationId xmlns:a16="http://schemas.microsoft.com/office/drawing/2014/main" id="{F4709AE6-2E14-9AC3-B842-C031BB1D1963}"/>
              </a:ext>
            </a:extLst>
          </p:cNvPr>
          <p:cNvPicPr>
            <a:picLocks noChangeAspect="1"/>
          </p:cNvPicPr>
          <p:nvPr/>
        </p:nvPicPr>
        <p:blipFill rotWithShape="1">
          <a:blip r:embed="rId6"/>
          <a:srcRect l="4652" t="22344" r="35253" b="44878"/>
          <a:stretch/>
        </p:blipFill>
        <p:spPr>
          <a:xfrm>
            <a:off x="1023938" y="730913"/>
            <a:ext cx="7326776" cy="2129742"/>
          </a:xfrm>
          <a:prstGeom prst="rect">
            <a:avLst/>
          </a:prstGeom>
        </p:spPr>
      </p:pic>
      <p:pic>
        <p:nvPicPr>
          <p:cNvPr id="15" name="Imagen 14">
            <a:extLst>
              <a:ext uri="{FF2B5EF4-FFF2-40B4-BE49-F238E27FC236}">
                <a16:creationId xmlns:a16="http://schemas.microsoft.com/office/drawing/2014/main" id="{64FAF529-4E89-7DB0-B4BF-C2AC2F489849}"/>
              </a:ext>
            </a:extLst>
          </p:cNvPr>
          <p:cNvPicPr>
            <a:picLocks noChangeAspect="1"/>
          </p:cNvPicPr>
          <p:nvPr/>
        </p:nvPicPr>
        <p:blipFill rotWithShape="1">
          <a:blip r:embed="rId7"/>
          <a:srcRect l="11772" t="39980" r="42279" b="31340"/>
          <a:stretch/>
        </p:blipFill>
        <p:spPr>
          <a:xfrm>
            <a:off x="5565914" y="2133822"/>
            <a:ext cx="5602148" cy="1863524"/>
          </a:xfrm>
          <a:prstGeom prst="rect">
            <a:avLst/>
          </a:prstGeom>
        </p:spPr>
      </p:pic>
      <p:pic>
        <p:nvPicPr>
          <p:cNvPr id="19" name="Imagen 18">
            <a:extLst>
              <a:ext uri="{FF2B5EF4-FFF2-40B4-BE49-F238E27FC236}">
                <a16:creationId xmlns:a16="http://schemas.microsoft.com/office/drawing/2014/main" id="{161910A4-5ACA-A700-3409-E116F8C0650E}"/>
              </a:ext>
            </a:extLst>
          </p:cNvPr>
          <p:cNvPicPr>
            <a:picLocks noChangeAspect="1"/>
          </p:cNvPicPr>
          <p:nvPr/>
        </p:nvPicPr>
        <p:blipFill rotWithShape="1">
          <a:blip r:embed="rId8"/>
          <a:srcRect l="11203" t="35170" r="41614" b="24749"/>
          <a:stretch/>
        </p:blipFill>
        <p:spPr>
          <a:xfrm>
            <a:off x="1284790" y="4054244"/>
            <a:ext cx="5752618" cy="2604303"/>
          </a:xfrm>
          <a:prstGeom prst="rect">
            <a:avLst/>
          </a:prstGeom>
        </p:spPr>
      </p:pic>
    </p:spTree>
    <p:extLst>
      <p:ext uri="{BB962C8B-B14F-4D97-AF65-F5344CB8AC3E}">
        <p14:creationId xmlns:p14="http://schemas.microsoft.com/office/powerpoint/2010/main" val="39984282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4919D0-F177-4BBA-9A0B-DBA69E2ED764}"/>
              </a:ext>
            </a:extLst>
          </p:cNvPr>
          <p:cNvSpPr>
            <a:spLocks noGrp="1"/>
          </p:cNvSpPr>
          <p:nvPr>
            <p:ph type="title"/>
          </p:nvPr>
        </p:nvSpPr>
        <p:spPr>
          <a:xfrm>
            <a:off x="1023938" y="199453"/>
            <a:ext cx="8220075" cy="943547"/>
          </a:xfrm>
        </p:spPr>
        <p:txBody>
          <a:bodyPr rtlCol="0">
            <a:normAutofit/>
          </a:bodyPr>
          <a:lstStyle/>
          <a:p>
            <a:r>
              <a:rPr lang="es-ES" sz="2000" noProof="1"/>
              <a:t>La librería híbrida. El nuevo retail</a:t>
            </a:r>
          </a:p>
        </p:txBody>
      </p:sp>
      <p:graphicFrame>
        <p:nvGraphicFramePr>
          <p:cNvPr id="5" name="Marcador de contenido 2" descr="Marcador de posición del elemento gráfico SmartArt">
            <a:extLst>
              <a:ext uri="{FF2B5EF4-FFF2-40B4-BE49-F238E27FC236}">
                <a16:creationId xmlns:a16="http://schemas.microsoft.com/office/drawing/2014/main" id="{91DB1382-7276-49FA-9632-38D558F457E3}"/>
              </a:ext>
            </a:extLst>
          </p:cNvPr>
          <p:cNvGraphicFramePr>
            <a:graphicFrameLocks noGrp="1"/>
          </p:cNvGraphicFramePr>
          <p:nvPr>
            <p:ph idx="1"/>
            <p:extLst>
              <p:ext uri="{D42A27DB-BD31-4B8C-83A1-F6EECF244321}">
                <p14:modId xmlns:p14="http://schemas.microsoft.com/office/powerpoint/2010/main" val="3698264583"/>
              </p:ext>
            </p:extLst>
          </p:nvPr>
        </p:nvGraphicFramePr>
        <p:xfrm>
          <a:off x="1023938" y="1498922"/>
          <a:ext cx="9720262" cy="4022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Imagen 2">
            <a:extLst>
              <a:ext uri="{FF2B5EF4-FFF2-40B4-BE49-F238E27FC236}">
                <a16:creationId xmlns:a16="http://schemas.microsoft.com/office/drawing/2014/main" id="{BFAD911B-0E0B-E2F8-9FB7-BAB918D9550F}"/>
              </a:ext>
            </a:extLst>
          </p:cNvPr>
          <p:cNvPicPr>
            <a:picLocks noChangeAspect="1"/>
          </p:cNvPicPr>
          <p:nvPr/>
        </p:nvPicPr>
        <p:blipFill>
          <a:blip r:embed="rId8"/>
          <a:stretch>
            <a:fillRect/>
          </a:stretch>
        </p:blipFill>
        <p:spPr>
          <a:xfrm>
            <a:off x="9244013" y="5877567"/>
            <a:ext cx="907561" cy="980431"/>
          </a:xfrm>
          <a:prstGeom prst="rect">
            <a:avLst/>
          </a:prstGeom>
        </p:spPr>
      </p:pic>
      <p:pic>
        <p:nvPicPr>
          <p:cNvPr id="6" name="Imagen 5">
            <a:extLst>
              <a:ext uri="{FF2B5EF4-FFF2-40B4-BE49-F238E27FC236}">
                <a16:creationId xmlns:a16="http://schemas.microsoft.com/office/drawing/2014/main" id="{BF8046DF-6991-4A35-D4F8-4497FD965D80}"/>
              </a:ext>
            </a:extLst>
          </p:cNvPr>
          <p:cNvPicPr>
            <a:picLocks noChangeAspect="1"/>
          </p:cNvPicPr>
          <p:nvPr/>
        </p:nvPicPr>
        <p:blipFill>
          <a:blip r:embed="rId9"/>
          <a:stretch>
            <a:fillRect/>
          </a:stretch>
        </p:blipFill>
        <p:spPr>
          <a:xfrm>
            <a:off x="10238028" y="5925059"/>
            <a:ext cx="865707" cy="865707"/>
          </a:xfrm>
          <a:prstGeom prst="rect">
            <a:avLst/>
          </a:prstGeom>
        </p:spPr>
      </p:pic>
      <p:pic>
        <p:nvPicPr>
          <p:cNvPr id="7" name="Imagen 6">
            <a:extLst>
              <a:ext uri="{FF2B5EF4-FFF2-40B4-BE49-F238E27FC236}">
                <a16:creationId xmlns:a16="http://schemas.microsoft.com/office/drawing/2014/main" id="{3ED7A467-AF7C-A2DC-CE04-CEBFF9661144}"/>
              </a:ext>
            </a:extLst>
          </p:cNvPr>
          <p:cNvPicPr>
            <a:picLocks noChangeAspect="1"/>
          </p:cNvPicPr>
          <p:nvPr/>
        </p:nvPicPr>
        <p:blipFill>
          <a:blip r:embed="rId10"/>
          <a:stretch>
            <a:fillRect/>
          </a:stretch>
        </p:blipFill>
        <p:spPr>
          <a:xfrm>
            <a:off x="11171787" y="5934928"/>
            <a:ext cx="865707" cy="865707"/>
          </a:xfrm>
          <a:prstGeom prst="rect">
            <a:avLst/>
          </a:prstGeom>
        </p:spPr>
      </p:pic>
    </p:spTree>
    <p:extLst>
      <p:ext uri="{BB962C8B-B14F-4D97-AF65-F5344CB8AC3E}">
        <p14:creationId xmlns:p14="http://schemas.microsoft.com/office/powerpoint/2010/main" val="14017415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4919D0-F177-4BBA-9A0B-DBA69E2ED764}"/>
              </a:ext>
            </a:extLst>
          </p:cNvPr>
          <p:cNvSpPr>
            <a:spLocks noGrp="1"/>
          </p:cNvSpPr>
          <p:nvPr>
            <p:ph type="title"/>
          </p:nvPr>
        </p:nvSpPr>
        <p:spPr>
          <a:xfrm>
            <a:off x="1023938" y="199453"/>
            <a:ext cx="8220075" cy="943547"/>
          </a:xfrm>
        </p:spPr>
        <p:txBody>
          <a:bodyPr rtlCol="0">
            <a:normAutofit/>
          </a:bodyPr>
          <a:lstStyle/>
          <a:p>
            <a:r>
              <a:rPr lang="es-ES" sz="2000" noProof="1"/>
              <a:t>La librería híbrida. El nuevo retail</a:t>
            </a:r>
          </a:p>
        </p:txBody>
      </p:sp>
      <p:pic>
        <p:nvPicPr>
          <p:cNvPr id="3" name="Imagen 2">
            <a:extLst>
              <a:ext uri="{FF2B5EF4-FFF2-40B4-BE49-F238E27FC236}">
                <a16:creationId xmlns:a16="http://schemas.microsoft.com/office/drawing/2014/main" id="{BFAD911B-0E0B-E2F8-9FB7-BAB918D9550F}"/>
              </a:ext>
            </a:extLst>
          </p:cNvPr>
          <p:cNvPicPr>
            <a:picLocks noChangeAspect="1"/>
          </p:cNvPicPr>
          <p:nvPr/>
        </p:nvPicPr>
        <p:blipFill>
          <a:blip r:embed="rId3"/>
          <a:stretch>
            <a:fillRect/>
          </a:stretch>
        </p:blipFill>
        <p:spPr>
          <a:xfrm>
            <a:off x="9244013" y="5877567"/>
            <a:ext cx="907561" cy="980431"/>
          </a:xfrm>
          <a:prstGeom prst="rect">
            <a:avLst/>
          </a:prstGeom>
        </p:spPr>
      </p:pic>
      <p:pic>
        <p:nvPicPr>
          <p:cNvPr id="6" name="Imagen 5">
            <a:extLst>
              <a:ext uri="{FF2B5EF4-FFF2-40B4-BE49-F238E27FC236}">
                <a16:creationId xmlns:a16="http://schemas.microsoft.com/office/drawing/2014/main" id="{BF8046DF-6991-4A35-D4F8-4497FD965D80}"/>
              </a:ext>
            </a:extLst>
          </p:cNvPr>
          <p:cNvPicPr>
            <a:picLocks noChangeAspect="1"/>
          </p:cNvPicPr>
          <p:nvPr/>
        </p:nvPicPr>
        <p:blipFill>
          <a:blip r:embed="rId4"/>
          <a:stretch>
            <a:fillRect/>
          </a:stretch>
        </p:blipFill>
        <p:spPr>
          <a:xfrm>
            <a:off x="10238028" y="5925059"/>
            <a:ext cx="865707" cy="865707"/>
          </a:xfrm>
          <a:prstGeom prst="rect">
            <a:avLst/>
          </a:prstGeom>
        </p:spPr>
      </p:pic>
      <p:pic>
        <p:nvPicPr>
          <p:cNvPr id="7" name="Imagen 6">
            <a:extLst>
              <a:ext uri="{FF2B5EF4-FFF2-40B4-BE49-F238E27FC236}">
                <a16:creationId xmlns:a16="http://schemas.microsoft.com/office/drawing/2014/main" id="{3ED7A467-AF7C-A2DC-CE04-CEBFF9661144}"/>
              </a:ext>
            </a:extLst>
          </p:cNvPr>
          <p:cNvPicPr>
            <a:picLocks noChangeAspect="1"/>
          </p:cNvPicPr>
          <p:nvPr/>
        </p:nvPicPr>
        <p:blipFill>
          <a:blip r:embed="rId5"/>
          <a:stretch>
            <a:fillRect/>
          </a:stretch>
        </p:blipFill>
        <p:spPr>
          <a:xfrm>
            <a:off x="11171787" y="5934928"/>
            <a:ext cx="865707" cy="865707"/>
          </a:xfrm>
          <a:prstGeom prst="rect">
            <a:avLst/>
          </a:prstGeom>
        </p:spPr>
      </p:pic>
      <p:pic>
        <p:nvPicPr>
          <p:cNvPr id="10" name="Imagen 9">
            <a:extLst>
              <a:ext uri="{FF2B5EF4-FFF2-40B4-BE49-F238E27FC236}">
                <a16:creationId xmlns:a16="http://schemas.microsoft.com/office/drawing/2014/main" id="{B346CA8D-F69C-D1E9-61F8-2ACE618D7DA4}"/>
              </a:ext>
            </a:extLst>
          </p:cNvPr>
          <p:cNvPicPr>
            <a:picLocks noChangeAspect="1"/>
          </p:cNvPicPr>
          <p:nvPr/>
        </p:nvPicPr>
        <p:blipFill rotWithShape="1">
          <a:blip r:embed="rId6"/>
          <a:srcRect l="21740" t="43899" r="7436" b="22255"/>
          <a:stretch/>
        </p:blipFill>
        <p:spPr>
          <a:xfrm>
            <a:off x="1273216" y="1143000"/>
            <a:ext cx="8634714" cy="2199191"/>
          </a:xfrm>
          <a:prstGeom prst="rect">
            <a:avLst/>
          </a:prstGeom>
        </p:spPr>
      </p:pic>
      <p:pic>
        <p:nvPicPr>
          <p:cNvPr id="14" name="Imagen 13">
            <a:extLst>
              <a:ext uri="{FF2B5EF4-FFF2-40B4-BE49-F238E27FC236}">
                <a16:creationId xmlns:a16="http://schemas.microsoft.com/office/drawing/2014/main" id="{B8B76C1A-CD18-D9DD-C050-0E18E1954000}"/>
              </a:ext>
            </a:extLst>
          </p:cNvPr>
          <p:cNvPicPr>
            <a:picLocks noChangeAspect="1"/>
          </p:cNvPicPr>
          <p:nvPr/>
        </p:nvPicPr>
        <p:blipFill rotWithShape="1">
          <a:blip r:embed="rId7"/>
          <a:srcRect l="31266" t="24303" r="32548" b="8004"/>
          <a:stretch/>
        </p:blipFill>
        <p:spPr>
          <a:xfrm>
            <a:off x="3789325" y="2786603"/>
            <a:ext cx="4347678" cy="3744408"/>
          </a:xfrm>
          <a:prstGeom prst="rect">
            <a:avLst/>
          </a:prstGeom>
        </p:spPr>
      </p:pic>
    </p:spTree>
    <p:extLst>
      <p:ext uri="{BB962C8B-B14F-4D97-AF65-F5344CB8AC3E}">
        <p14:creationId xmlns:p14="http://schemas.microsoft.com/office/powerpoint/2010/main" val="3516958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4919D0-F177-4BBA-9A0B-DBA69E2ED764}"/>
              </a:ext>
            </a:extLst>
          </p:cNvPr>
          <p:cNvSpPr>
            <a:spLocks noGrp="1"/>
          </p:cNvSpPr>
          <p:nvPr>
            <p:ph type="title"/>
          </p:nvPr>
        </p:nvSpPr>
        <p:spPr>
          <a:xfrm>
            <a:off x="1023938" y="199453"/>
            <a:ext cx="8220075" cy="943547"/>
          </a:xfrm>
        </p:spPr>
        <p:txBody>
          <a:bodyPr rtlCol="0">
            <a:normAutofit/>
          </a:bodyPr>
          <a:lstStyle/>
          <a:p>
            <a:r>
              <a:rPr lang="es-ES" sz="2000" noProof="1"/>
              <a:t>La librería híbrida. El nuevo retail</a:t>
            </a:r>
          </a:p>
        </p:txBody>
      </p:sp>
      <p:pic>
        <p:nvPicPr>
          <p:cNvPr id="3" name="Imagen 2">
            <a:extLst>
              <a:ext uri="{FF2B5EF4-FFF2-40B4-BE49-F238E27FC236}">
                <a16:creationId xmlns:a16="http://schemas.microsoft.com/office/drawing/2014/main" id="{BFAD911B-0E0B-E2F8-9FB7-BAB918D9550F}"/>
              </a:ext>
            </a:extLst>
          </p:cNvPr>
          <p:cNvPicPr>
            <a:picLocks noChangeAspect="1"/>
          </p:cNvPicPr>
          <p:nvPr/>
        </p:nvPicPr>
        <p:blipFill>
          <a:blip r:embed="rId4"/>
          <a:stretch>
            <a:fillRect/>
          </a:stretch>
        </p:blipFill>
        <p:spPr>
          <a:xfrm>
            <a:off x="9244013" y="5877567"/>
            <a:ext cx="907561" cy="980431"/>
          </a:xfrm>
          <a:prstGeom prst="rect">
            <a:avLst/>
          </a:prstGeom>
        </p:spPr>
      </p:pic>
      <p:pic>
        <p:nvPicPr>
          <p:cNvPr id="6" name="Imagen 5">
            <a:extLst>
              <a:ext uri="{FF2B5EF4-FFF2-40B4-BE49-F238E27FC236}">
                <a16:creationId xmlns:a16="http://schemas.microsoft.com/office/drawing/2014/main" id="{BF8046DF-6991-4A35-D4F8-4497FD965D80}"/>
              </a:ext>
            </a:extLst>
          </p:cNvPr>
          <p:cNvPicPr>
            <a:picLocks noChangeAspect="1"/>
          </p:cNvPicPr>
          <p:nvPr/>
        </p:nvPicPr>
        <p:blipFill>
          <a:blip r:embed="rId5"/>
          <a:stretch>
            <a:fillRect/>
          </a:stretch>
        </p:blipFill>
        <p:spPr>
          <a:xfrm>
            <a:off x="10238028" y="5925059"/>
            <a:ext cx="865707" cy="865707"/>
          </a:xfrm>
          <a:prstGeom prst="rect">
            <a:avLst/>
          </a:prstGeom>
        </p:spPr>
      </p:pic>
      <p:pic>
        <p:nvPicPr>
          <p:cNvPr id="7" name="Imagen 6">
            <a:extLst>
              <a:ext uri="{FF2B5EF4-FFF2-40B4-BE49-F238E27FC236}">
                <a16:creationId xmlns:a16="http://schemas.microsoft.com/office/drawing/2014/main" id="{3ED7A467-AF7C-A2DC-CE04-CEBFF9661144}"/>
              </a:ext>
            </a:extLst>
          </p:cNvPr>
          <p:cNvPicPr>
            <a:picLocks noChangeAspect="1"/>
          </p:cNvPicPr>
          <p:nvPr/>
        </p:nvPicPr>
        <p:blipFill>
          <a:blip r:embed="rId6"/>
          <a:stretch>
            <a:fillRect/>
          </a:stretch>
        </p:blipFill>
        <p:spPr>
          <a:xfrm>
            <a:off x="11171787" y="5934928"/>
            <a:ext cx="865707" cy="865707"/>
          </a:xfrm>
          <a:prstGeom prst="rect">
            <a:avLst/>
          </a:prstGeom>
        </p:spPr>
      </p:pic>
      <p:pic>
        <p:nvPicPr>
          <p:cNvPr id="8" name="Elementos multimedia en línea 7" title="Rivolta: the Feltrinelli’s determined hybrid strategy for books retail">
            <a:hlinkClick r:id="" action="ppaction://media"/>
            <a:extLst>
              <a:ext uri="{FF2B5EF4-FFF2-40B4-BE49-F238E27FC236}">
                <a16:creationId xmlns:a16="http://schemas.microsoft.com/office/drawing/2014/main" id="{6300BCA5-4650-67D2-664A-F02F71B777B8}"/>
              </a:ext>
            </a:extLst>
          </p:cNvPr>
          <p:cNvPicPr>
            <a:picLocks noRot="1" noChangeAspect="1"/>
          </p:cNvPicPr>
          <p:nvPr>
            <a:videoFile r:link="rId1"/>
          </p:nvPr>
        </p:nvPicPr>
        <p:blipFill>
          <a:blip r:embed="rId7"/>
          <a:stretch>
            <a:fillRect/>
          </a:stretch>
        </p:blipFill>
        <p:spPr>
          <a:xfrm>
            <a:off x="1666754" y="1006997"/>
            <a:ext cx="8220075" cy="4676173"/>
          </a:xfrm>
          <a:prstGeom prst="rect">
            <a:avLst/>
          </a:prstGeom>
        </p:spPr>
      </p:pic>
    </p:spTree>
    <p:extLst>
      <p:ext uri="{BB962C8B-B14F-4D97-AF65-F5344CB8AC3E}">
        <p14:creationId xmlns:p14="http://schemas.microsoft.com/office/powerpoint/2010/main" val="1260684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4919D0-F177-4BBA-9A0B-DBA69E2ED764}"/>
              </a:ext>
            </a:extLst>
          </p:cNvPr>
          <p:cNvSpPr>
            <a:spLocks noGrp="1"/>
          </p:cNvSpPr>
          <p:nvPr>
            <p:ph type="title"/>
          </p:nvPr>
        </p:nvSpPr>
        <p:spPr>
          <a:xfrm>
            <a:off x="1023938" y="199453"/>
            <a:ext cx="8220075" cy="943547"/>
          </a:xfrm>
        </p:spPr>
        <p:txBody>
          <a:bodyPr rtlCol="0">
            <a:normAutofit/>
          </a:bodyPr>
          <a:lstStyle/>
          <a:p>
            <a:r>
              <a:rPr lang="es-ES" sz="2000" noProof="1"/>
              <a:t>La librería híbrida. El nuevo retail</a:t>
            </a:r>
          </a:p>
        </p:txBody>
      </p:sp>
      <p:pic>
        <p:nvPicPr>
          <p:cNvPr id="3" name="Imagen 2">
            <a:extLst>
              <a:ext uri="{FF2B5EF4-FFF2-40B4-BE49-F238E27FC236}">
                <a16:creationId xmlns:a16="http://schemas.microsoft.com/office/drawing/2014/main" id="{BFAD911B-0E0B-E2F8-9FB7-BAB918D9550F}"/>
              </a:ext>
            </a:extLst>
          </p:cNvPr>
          <p:cNvPicPr>
            <a:picLocks noChangeAspect="1"/>
          </p:cNvPicPr>
          <p:nvPr/>
        </p:nvPicPr>
        <p:blipFill>
          <a:blip r:embed="rId4"/>
          <a:stretch>
            <a:fillRect/>
          </a:stretch>
        </p:blipFill>
        <p:spPr>
          <a:xfrm>
            <a:off x="9244013" y="5877567"/>
            <a:ext cx="907561" cy="980431"/>
          </a:xfrm>
          <a:prstGeom prst="rect">
            <a:avLst/>
          </a:prstGeom>
        </p:spPr>
      </p:pic>
      <p:pic>
        <p:nvPicPr>
          <p:cNvPr id="6" name="Imagen 5">
            <a:extLst>
              <a:ext uri="{FF2B5EF4-FFF2-40B4-BE49-F238E27FC236}">
                <a16:creationId xmlns:a16="http://schemas.microsoft.com/office/drawing/2014/main" id="{BF8046DF-6991-4A35-D4F8-4497FD965D80}"/>
              </a:ext>
            </a:extLst>
          </p:cNvPr>
          <p:cNvPicPr>
            <a:picLocks noChangeAspect="1"/>
          </p:cNvPicPr>
          <p:nvPr/>
        </p:nvPicPr>
        <p:blipFill>
          <a:blip r:embed="rId5"/>
          <a:stretch>
            <a:fillRect/>
          </a:stretch>
        </p:blipFill>
        <p:spPr>
          <a:xfrm>
            <a:off x="10238028" y="5925059"/>
            <a:ext cx="865707" cy="865707"/>
          </a:xfrm>
          <a:prstGeom prst="rect">
            <a:avLst/>
          </a:prstGeom>
        </p:spPr>
      </p:pic>
      <p:pic>
        <p:nvPicPr>
          <p:cNvPr id="7" name="Imagen 6">
            <a:extLst>
              <a:ext uri="{FF2B5EF4-FFF2-40B4-BE49-F238E27FC236}">
                <a16:creationId xmlns:a16="http://schemas.microsoft.com/office/drawing/2014/main" id="{3ED7A467-AF7C-A2DC-CE04-CEBFF9661144}"/>
              </a:ext>
            </a:extLst>
          </p:cNvPr>
          <p:cNvPicPr>
            <a:picLocks noChangeAspect="1"/>
          </p:cNvPicPr>
          <p:nvPr/>
        </p:nvPicPr>
        <p:blipFill>
          <a:blip r:embed="rId6"/>
          <a:stretch>
            <a:fillRect/>
          </a:stretch>
        </p:blipFill>
        <p:spPr>
          <a:xfrm>
            <a:off x="11171787" y="5934928"/>
            <a:ext cx="865707" cy="865707"/>
          </a:xfrm>
          <a:prstGeom prst="rect">
            <a:avLst/>
          </a:prstGeom>
        </p:spPr>
      </p:pic>
      <p:pic>
        <p:nvPicPr>
          <p:cNvPr id="4" name="Elementos multimedia en línea 3" title="Paagman: bookstore as candy store, combining places to meet and to find...">
            <a:hlinkClick r:id="" action="ppaction://media"/>
            <a:extLst>
              <a:ext uri="{FF2B5EF4-FFF2-40B4-BE49-F238E27FC236}">
                <a16:creationId xmlns:a16="http://schemas.microsoft.com/office/drawing/2014/main" id="{981062B0-B2FE-FBDA-BB18-5D07072622A4}"/>
              </a:ext>
            </a:extLst>
          </p:cNvPr>
          <p:cNvPicPr>
            <a:picLocks noRot="1" noChangeAspect="1"/>
          </p:cNvPicPr>
          <p:nvPr>
            <a:videoFile r:link="rId1"/>
          </p:nvPr>
        </p:nvPicPr>
        <p:blipFill>
          <a:blip r:embed="rId7"/>
          <a:stretch>
            <a:fillRect/>
          </a:stretch>
        </p:blipFill>
        <p:spPr>
          <a:xfrm>
            <a:off x="1713053" y="1143000"/>
            <a:ext cx="7743463" cy="4540170"/>
          </a:xfrm>
          <a:prstGeom prst="rect">
            <a:avLst/>
          </a:prstGeom>
        </p:spPr>
      </p:pic>
    </p:spTree>
    <p:extLst>
      <p:ext uri="{BB962C8B-B14F-4D97-AF65-F5344CB8AC3E}">
        <p14:creationId xmlns:p14="http://schemas.microsoft.com/office/powerpoint/2010/main" val="2617693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4919D0-F177-4BBA-9A0B-DBA69E2ED764}"/>
              </a:ext>
            </a:extLst>
          </p:cNvPr>
          <p:cNvSpPr>
            <a:spLocks noGrp="1"/>
          </p:cNvSpPr>
          <p:nvPr>
            <p:ph type="title"/>
          </p:nvPr>
        </p:nvSpPr>
        <p:spPr>
          <a:xfrm>
            <a:off x="1023938" y="199453"/>
            <a:ext cx="8220075" cy="943547"/>
          </a:xfrm>
        </p:spPr>
        <p:txBody>
          <a:bodyPr rtlCol="0">
            <a:normAutofit/>
          </a:bodyPr>
          <a:lstStyle/>
          <a:p>
            <a:r>
              <a:rPr lang="es-ES" sz="2000" noProof="1"/>
              <a:t>La librería híbrida. El nuevo retail</a:t>
            </a:r>
          </a:p>
        </p:txBody>
      </p:sp>
      <p:pic>
        <p:nvPicPr>
          <p:cNvPr id="3" name="Imagen 2">
            <a:extLst>
              <a:ext uri="{FF2B5EF4-FFF2-40B4-BE49-F238E27FC236}">
                <a16:creationId xmlns:a16="http://schemas.microsoft.com/office/drawing/2014/main" id="{BFAD911B-0E0B-E2F8-9FB7-BAB918D9550F}"/>
              </a:ext>
            </a:extLst>
          </p:cNvPr>
          <p:cNvPicPr>
            <a:picLocks noChangeAspect="1"/>
          </p:cNvPicPr>
          <p:nvPr/>
        </p:nvPicPr>
        <p:blipFill>
          <a:blip r:embed="rId3"/>
          <a:stretch>
            <a:fillRect/>
          </a:stretch>
        </p:blipFill>
        <p:spPr>
          <a:xfrm>
            <a:off x="9244013" y="5877567"/>
            <a:ext cx="907561" cy="980431"/>
          </a:xfrm>
          <a:prstGeom prst="rect">
            <a:avLst/>
          </a:prstGeom>
        </p:spPr>
      </p:pic>
      <p:pic>
        <p:nvPicPr>
          <p:cNvPr id="6" name="Imagen 5">
            <a:extLst>
              <a:ext uri="{FF2B5EF4-FFF2-40B4-BE49-F238E27FC236}">
                <a16:creationId xmlns:a16="http://schemas.microsoft.com/office/drawing/2014/main" id="{BF8046DF-6991-4A35-D4F8-4497FD965D80}"/>
              </a:ext>
            </a:extLst>
          </p:cNvPr>
          <p:cNvPicPr>
            <a:picLocks noChangeAspect="1"/>
          </p:cNvPicPr>
          <p:nvPr/>
        </p:nvPicPr>
        <p:blipFill>
          <a:blip r:embed="rId4"/>
          <a:stretch>
            <a:fillRect/>
          </a:stretch>
        </p:blipFill>
        <p:spPr>
          <a:xfrm>
            <a:off x="10238028" y="5925059"/>
            <a:ext cx="865707" cy="865707"/>
          </a:xfrm>
          <a:prstGeom prst="rect">
            <a:avLst/>
          </a:prstGeom>
        </p:spPr>
      </p:pic>
      <p:pic>
        <p:nvPicPr>
          <p:cNvPr id="7" name="Imagen 6">
            <a:extLst>
              <a:ext uri="{FF2B5EF4-FFF2-40B4-BE49-F238E27FC236}">
                <a16:creationId xmlns:a16="http://schemas.microsoft.com/office/drawing/2014/main" id="{3ED7A467-AF7C-A2DC-CE04-CEBFF9661144}"/>
              </a:ext>
            </a:extLst>
          </p:cNvPr>
          <p:cNvPicPr>
            <a:picLocks noChangeAspect="1"/>
          </p:cNvPicPr>
          <p:nvPr/>
        </p:nvPicPr>
        <p:blipFill>
          <a:blip r:embed="rId5"/>
          <a:stretch>
            <a:fillRect/>
          </a:stretch>
        </p:blipFill>
        <p:spPr>
          <a:xfrm>
            <a:off x="11171787" y="5934928"/>
            <a:ext cx="865707" cy="865707"/>
          </a:xfrm>
          <a:prstGeom prst="rect">
            <a:avLst/>
          </a:prstGeom>
        </p:spPr>
      </p:pic>
      <p:sp>
        <p:nvSpPr>
          <p:cNvPr id="4" name="CuadroTexto 3">
            <a:extLst>
              <a:ext uri="{FF2B5EF4-FFF2-40B4-BE49-F238E27FC236}">
                <a16:creationId xmlns:a16="http://schemas.microsoft.com/office/drawing/2014/main" id="{996200E7-57B9-BFAF-CB1C-CCD37512A832}"/>
              </a:ext>
            </a:extLst>
          </p:cNvPr>
          <p:cNvSpPr txBox="1"/>
          <p:nvPr/>
        </p:nvSpPr>
        <p:spPr>
          <a:xfrm>
            <a:off x="1157469" y="912167"/>
            <a:ext cx="4247908" cy="461665"/>
          </a:xfrm>
          <a:prstGeom prst="rect">
            <a:avLst/>
          </a:prstGeom>
          <a:noFill/>
        </p:spPr>
        <p:txBody>
          <a:bodyPr wrap="square" rtlCol="0">
            <a:spAutoFit/>
          </a:bodyPr>
          <a:lstStyle/>
          <a:p>
            <a:r>
              <a:rPr lang="en-GB" sz="2400" dirty="0" err="1">
                <a:solidFill>
                  <a:srgbClr val="FF3300"/>
                </a:solidFill>
              </a:rPr>
              <a:t>Algunos</a:t>
            </a:r>
            <a:r>
              <a:rPr lang="en-GB" sz="2400" dirty="0">
                <a:solidFill>
                  <a:srgbClr val="FF3300"/>
                </a:solidFill>
              </a:rPr>
              <a:t> </a:t>
            </a:r>
            <a:r>
              <a:rPr lang="en-GB" sz="2400" dirty="0" err="1">
                <a:solidFill>
                  <a:srgbClr val="FF3300"/>
                </a:solidFill>
              </a:rPr>
              <a:t>ejemplos</a:t>
            </a:r>
            <a:r>
              <a:rPr lang="en-GB" sz="2400" dirty="0">
                <a:solidFill>
                  <a:srgbClr val="FF3300"/>
                </a:solidFill>
              </a:rPr>
              <a:t> de </a:t>
            </a:r>
            <a:r>
              <a:rPr lang="en-GB" sz="2400" dirty="0" err="1">
                <a:solidFill>
                  <a:srgbClr val="FF3300"/>
                </a:solidFill>
              </a:rPr>
              <a:t>hibridismo</a:t>
            </a:r>
            <a:endParaRPr lang="en-GB" sz="2400" dirty="0">
              <a:solidFill>
                <a:srgbClr val="FF3300"/>
              </a:solidFill>
            </a:endParaRPr>
          </a:p>
        </p:txBody>
      </p:sp>
      <p:sp>
        <p:nvSpPr>
          <p:cNvPr id="5" name="CuadroTexto 4">
            <a:extLst>
              <a:ext uri="{FF2B5EF4-FFF2-40B4-BE49-F238E27FC236}">
                <a16:creationId xmlns:a16="http://schemas.microsoft.com/office/drawing/2014/main" id="{2999EAD1-499C-68C4-51F0-4CD62E168BD7}"/>
              </a:ext>
            </a:extLst>
          </p:cNvPr>
          <p:cNvSpPr txBox="1"/>
          <p:nvPr/>
        </p:nvSpPr>
        <p:spPr>
          <a:xfrm>
            <a:off x="1481559" y="1556598"/>
            <a:ext cx="8021256" cy="5078313"/>
          </a:xfrm>
          <a:prstGeom prst="rect">
            <a:avLst/>
          </a:prstGeom>
          <a:noFill/>
        </p:spPr>
        <p:txBody>
          <a:bodyPr wrap="square" rtlCol="0">
            <a:spAutoFit/>
          </a:bodyPr>
          <a:lstStyle/>
          <a:p>
            <a:r>
              <a:rPr lang="es-ES" b="1" dirty="0"/>
              <a:t>Pantallas en la librería con recomendaciones de los libreros</a:t>
            </a:r>
            <a:r>
              <a:rPr lang="es-ES" dirty="0"/>
              <a:t>. El cliente puede localizar un libro y en su ficha comprobar si hay algún vídeo del librero recomendando el libro.</a:t>
            </a:r>
          </a:p>
          <a:p>
            <a:endParaRPr lang="es-ES" dirty="0"/>
          </a:p>
          <a:p>
            <a:r>
              <a:rPr lang="es-ES" b="1" dirty="0"/>
              <a:t>Posibilidad de personalizar tu visita</a:t>
            </a:r>
            <a:r>
              <a:rPr lang="es-ES" dirty="0"/>
              <a:t>. El cliente anuncia en una aplicación que visita la librería y le recomienda en ese momento libros adecuados a su perfil que se encuentren en existencias.</a:t>
            </a:r>
          </a:p>
          <a:p>
            <a:endParaRPr lang="es-ES" b="1" dirty="0"/>
          </a:p>
          <a:p>
            <a:r>
              <a:rPr lang="es-ES" b="1" dirty="0"/>
              <a:t>Emisión en </a:t>
            </a:r>
            <a:r>
              <a:rPr lang="es-ES" b="1" i="1" dirty="0" err="1"/>
              <a:t>streaming</a:t>
            </a:r>
            <a:r>
              <a:rPr lang="es-ES" b="1" dirty="0"/>
              <a:t> de las actividades. </a:t>
            </a:r>
            <a:r>
              <a:rPr lang="es-ES" dirty="0"/>
              <a:t>Permiten también interactuar a clientes que no hayan podido acudir a la presentación.</a:t>
            </a:r>
          </a:p>
          <a:p>
            <a:endParaRPr lang="es-ES" b="1" dirty="0"/>
          </a:p>
          <a:p>
            <a:r>
              <a:rPr lang="es-ES" b="1" dirty="0"/>
              <a:t>Recomendaciones de libros a través de podcasts</a:t>
            </a:r>
            <a:r>
              <a:rPr lang="es-ES" dirty="0"/>
              <a:t>. Incluye entrevistas con autores. Selecciones de libros sobre una temática en concreto.</a:t>
            </a:r>
          </a:p>
          <a:p>
            <a:endParaRPr lang="es-ES" dirty="0"/>
          </a:p>
          <a:p>
            <a:r>
              <a:rPr lang="es-ES" b="1" dirty="0" err="1"/>
              <a:t>Facetime</a:t>
            </a:r>
            <a:r>
              <a:rPr lang="es-ES" dirty="0"/>
              <a:t> para atender a clientes en directo que no puedan acudir a la librería. Se reservan franjas horarias y se atiende </a:t>
            </a:r>
            <a:r>
              <a:rPr lang="es-ES" i="1" dirty="0" err="1"/>
              <a:t>face</a:t>
            </a:r>
            <a:r>
              <a:rPr lang="es-ES" i="1" dirty="0"/>
              <a:t> </a:t>
            </a:r>
            <a:r>
              <a:rPr lang="es-ES" i="1" dirty="0" err="1"/>
              <a:t>to</a:t>
            </a:r>
            <a:r>
              <a:rPr lang="es-ES" i="1" dirty="0"/>
              <a:t> </a:t>
            </a:r>
            <a:r>
              <a:rPr lang="es-ES" i="1" dirty="0" err="1"/>
              <a:t>face</a:t>
            </a:r>
            <a:r>
              <a:rPr lang="es-ES" dirty="0"/>
              <a:t>.</a:t>
            </a:r>
            <a:endParaRPr lang="es-ES" i="1" dirty="0"/>
          </a:p>
          <a:p>
            <a:endParaRPr lang="en-GB" b="1" dirty="0"/>
          </a:p>
          <a:p>
            <a:endParaRPr lang="en-GB" b="1" dirty="0"/>
          </a:p>
        </p:txBody>
      </p:sp>
    </p:spTree>
    <p:extLst>
      <p:ext uri="{BB962C8B-B14F-4D97-AF65-F5344CB8AC3E}">
        <p14:creationId xmlns:p14="http://schemas.microsoft.com/office/powerpoint/2010/main" val="22187476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4919D0-F177-4BBA-9A0B-DBA69E2ED764}"/>
              </a:ext>
            </a:extLst>
          </p:cNvPr>
          <p:cNvSpPr>
            <a:spLocks noGrp="1"/>
          </p:cNvSpPr>
          <p:nvPr>
            <p:ph type="title"/>
          </p:nvPr>
        </p:nvSpPr>
        <p:spPr>
          <a:xfrm>
            <a:off x="1023938" y="199453"/>
            <a:ext cx="8220075" cy="943547"/>
          </a:xfrm>
        </p:spPr>
        <p:txBody>
          <a:bodyPr rtlCol="0">
            <a:normAutofit/>
          </a:bodyPr>
          <a:lstStyle/>
          <a:p>
            <a:r>
              <a:rPr lang="es-ES" sz="2000" noProof="1"/>
              <a:t>La librería híbrida. El nuevo retail</a:t>
            </a:r>
          </a:p>
        </p:txBody>
      </p:sp>
      <p:pic>
        <p:nvPicPr>
          <p:cNvPr id="3" name="Imagen 2">
            <a:extLst>
              <a:ext uri="{FF2B5EF4-FFF2-40B4-BE49-F238E27FC236}">
                <a16:creationId xmlns:a16="http://schemas.microsoft.com/office/drawing/2014/main" id="{BFAD911B-0E0B-E2F8-9FB7-BAB918D9550F}"/>
              </a:ext>
            </a:extLst>
          </p:cNvPr>
          <p:cNvPicPr>
            <a:picLocks noChangeAspect="1"/>
          </p:cNvPicPr>
          <p:nvPr/>
        </p:nvPicPr>
        <p:blipFill>
          <a:blip r:embed="rId3"/>
          <a:stretch>
            <a:fillRect/>
          </a:stretch>
        </p:blipFill>
        <p:spPr>
          <a:xfrm>
            <a:off x="9244013" y="5877567"/>
            <a:ext cx="907561" cy="980431"/>
          </a:xfrm>
          <a:prstGeom prst="rect">
            <a:avLst/>
          </a:prstGeom>
        </p:spPr>
      </p:pic>
      <p:pic>
        <p:nvPicPr>
          <p:cNvPr id="6" name="Imagen 5">
            <a:extLst>
              <a:ext uri="{FF2B5EF4-FFF2-40B4-BE49-F238E27FC236}">
                <a16:creationId xmlns:a16="http://schemas.microsoft.com/office/drawing/2014/main" id="{BF8046DF-6991-4A35-D4F8-4497FD965D80}"/>
              </a:ext>
            </a:extLst>
          </p:cNvPr>
          <p:cNvPicPr>
            <a:picLocks noChangeAspect="1"/>
          </p:cNvPicPr>
          <p:nvPr/>
        </p:nvPicPr>
        <p:blipFill>
          <a:blip r:embed="rId4"/>
          <a:stretch>
            <a:fillRect/>
          </a:stretch>
        </p:blipFill>
        <p:spPr>
          <a:xfrm>
            <a:off x="10238028" y="5925059"/>
            <a:ext cx="865707" cy="865707"/>
          </a:xfrm>
          <a:prstGeom prst="rect">
            <a:avLst/>
          </a:prstGeom>
        </p:spPr>
      </p:pic>
      <p:pic>
        <p:nvPicPr>
          <p:cNvPr id="7" name="Imagen 6">
            <a:extLst>
              <a:ext uri="{FF2B5EF4-FFF2-40B4-BE49-F238E27FC236}">
                <a16:creationId xmlns:a16="http://schemas.microsoft.com/office/drawing/2014/main" id="{3ED7A467-AF7C-A2DC-CE04-CEBFF9661144}"/>
              </a:ext>
            </a:extLst>
          </p:cNvPr>
          <p:cNvPicPr>
            <a:picLocks noChangeAspect="1"/>
          </p:cNvPicPr>
          <p:nvPr/>
        </p:nvPicPr>
        <p:blipFill>
          <a:blip r:embed="rId5"/>
          <a:stretch>
            <a:fillRect/>
          </a:stretch>
        </p:blipFill>
        <p:spPr>
          <a:xfrm>
            <a:off x="11171787" y="5934928"/>
            <a:ext cx="865707" cy="865707"/>
          </a:xfrm>
          <a:prstGeom prst="rect">
            <a:avLst/>
          </a:prstGeom>
        </p:spPr>
      </p:pic>
      <p:sp>
        <p:nvSpPr>
          <p:cNvPr id="4" name="Flecha: a la izquierda, derecha y arriba 3">
            <a:extLst>
              <a:ext uri="{FF2B5EF4-FFF2-40B4-BE49-F238E27FC236}">
                <a16:creationId xmlns:a16="http://schemas.microsoft.com/office/drawing/2014/main" id="{A666CABE-3307-49CB-FE92-200D9C5E318E}"/>
              </a:ext>
            </a:extLst>
          </p:cNvPr>
          <p:cNvSpPr/>
          <p:nvPr/>
        </p:nvSpPr>
        <p:spPr>
          <a:xfrm>
            <a:off x="4201609" y="2433838"/>
            <a:ext cx="3055717" cy="2152891"/>
          </a:xfrm>
          <a:prstGeom prst="leftRigh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CuadroTexto 8">
            <a:extLst>
              <a:ext uri="{FF2B5EF4-FFF2-40B4-BE49-F238E27FC236}">
                <a16:creationId xmlns:a16="http://schemas.microsoft.com/office/drawing/2014/main" id="{D98B22D8-EB31-2933-A6F3-3B6BD9BE29D4}"/>
              </a:ext>
            </a:extLst>
          </p:cNvPr>
          <p:cNvSpPr txBox="1"/>
          <p:nvPr/>
        </p:nvSpPr>
        <p:spPr>
          <a:xfrm>
            <a:off x="1238491" y="868101"/>
            <a:ext cx="3842795" cy="461665"/>
          </a:xfrm>
          <a:prstGeom prst="rect">
            <a:avLst/>
          </a:prstGeom>
          <a:noFill/>
        </p:spPr>
        <p:txBody>
          <a:bodyPr wrap="square" rtlCol="0">
            <a:spAutoFit/>
          </a:bodyPr>
          <a:lstStyle/>
          <a:p>
            <a:r>
              <a:rPr lang="en-GB" sz="2400" dirty="0" err="1">
                <a:solidFill>
                  <a:srgbClr val="FF3300"/>
                </a:solidFill>
              </a:rPr>
              <a:t>Ejes</a:t>
            </a:r>
            <a:r>
              <a:rPr lang="en-GB" sz="2400" dirty="0">
                <a:solidFill>
                  <a:srgbClr val="FF3300"/>
                </a:solidFill>
              </a:rPr>
              <a:t> de la </a:t>
            </a:r>
            <a:r>
              <a:rPr lang="en-GB" sz="2400" dirty="0" err="1">
                <a:solidFill>
                  <a:srgbClr val="FF3300"/>
                </a:solidFill>
              </a:rPr>
              <a:t>estrategia</a:t>
            </a:r>
            <a:r>
              <a:rPr lang="en-GB" sz="2400" dirty="0">
                <a:solidFill>
                  <a:srgbClr val="FF3300"/>
                </a:solidFill>
              </a:rPr>
              <a:t> </a:t>
            </a:r>
            <a:r>
              <a:rPr lang="en-GB" sz="2400" dirty="0" err="1">
                <a:solidFill>
                  <a:srgbClr val="FF3300"/>
                </a:solidFill>
              </a:rPr>
              <a:t>híbrida</a:t>
            </a:r>
            <a:endParaRPr lang="en-GB" sz="2400" dirty="0">
              <a:solidFill>
                <a:srgbClr val="FF3300"/>
              </a:solidFill>
            </a:endParaRPr>
          </a:p>
        </p:txBody>
      </p:sp>
      <p:sp>
        <p:nvSpPr>
          <p:cNvPr id="10" name="CuadroTexto 9">
            <a:extLst>
              <a:ext uri="{FF2B5EF4-FFF2-40B4-BE49-F238E27FC236}">
                <a16:creationId xmlns:a16="http://schemas.microsoft.com/office/drawing/2014/main" id="{E6BA178C-72B5-41A8-774E-44C2F9D70CD9}"/>
              </a:ext>
            </a:extLst>
          </p:cNvPr>
          <p:cNvSpPr txBox="1"/>
          <p:nvPr/>
        </p:nvSpPr>
        <p:spPr>
          <a:xfrm>
            <a:off x="763930" y="3834114"/>
            <a:ext cx="3657600" cy="461665"/>
          </a:xfrm>
          <a:prstGeom prst="rect">
            <a:avLst/>
          </a:prstGeom>
          <a:noFill/>
        </p:spPr>
        <p:txBody>
          <a:bodyPr wrap="square" rtlCol="0">
            <a:spAutoFit/>
          </a:bodyPr>
          <a:lstStyle/>
          <a:p>
            <a:r>
              <a:rPr lang="en-GB" sz="2400" b="1" dirty="0" err="1">
                <a:solidFill>
                  <a:srgbClr val="FF3300"/>
                </a:solidFill>
              </a:rPr>
              <a:t>Nuestros</a:t>
            </a:r>
            <a:r>
              <a:rPr lang="en-GB" sz="2400" b="1" dirty="0">
                <a:solidFill>
                  <a:srgbClr val="FF3300"/>
                </a:solidFill>
              </a:rPr>
              <a:t> </a:t>
            </a:r>
            <a:r>
              <a:rPr lang="en-GB" sz="2400" b="1" dirty="0" err="1">
                <a:solidFill>
                  <a:srgbClr val="FF3300"/>
                </a:solidFill>
              </a:rPr>
              <a:t>espacios</a:t>
            </a:r>
            <a:r>
              <a:rPr lang="en-GB" sz="2400" b="1" dirty="0">
                <a:solidFill>
                  <a:srgbClr val="FF3300"/>
                </a:solidFill>
              </a:rPr>
              <a:t> </a:t>
            </a:r>
            <a:r>
              <a:rPr lang="en-GB" sz="2400" b="1" dirty="0" err="1">
                <a:solidFill>
                  <a:srgbClr val="FF3300"/>
                </a:solidFill>
              </a:rPr>
              <a:t>físicos</a:t>
            </a:r>
            <a:endParaRPr lang="en-GB" sz="2400" b="1" dirty="0">
              <a:solidFill>
                <a:srgbClr val="FF3300"/>
              </a:solidFill>
            </a:endParaRPr>
          </a:p>
        </p:txBody>
      </p:sp>
      <p:sp>
        <p:nvSpPr>
          <p:cNvPr id="11" name="CuadroTexto 10">
            <a:extLst>
              <a:ext uri="{FF2B5EF4-FFF2-40B4-BE49-F238E27FC236}">
                <a16:creationId xmlns:a16="http://schemas.microsoft.com/office/drawing/2014/main" id="{4C0E6D64-4532-90C4-A976-C744C20280D7}"/>
              </a:ext>
            </a:extLst>
          </p:cNvPr>
          <p:cNvSpPr txBox="1"/>
          <p:nvPr/>
        </p:nvSpPr>
        <p:spPr>
          <a:xfrm>
            <a:off x="4543062" y="1883865"/>
            <a:ext cx="2372810" cy="461665"/>
          </a:xfrm>
          <a:prstGeom prst="rect">
            <a:avLst/>
          </a:prstGeom>
          <a:noFill/>
        </p:spPr>
        <p:txBody>
          <a:bodyPr wrap="square" rtlCol="0">
            <a:spAutoFit/>
          </a:bodyPr>
          <a:lstStyle/>
          <a:p>
            <a:r>
              <a:rPr lang="en-GB" sz="2400" b="1" dirty="0" err="1">
                <a:solidFill>
                  <a:srgbClr val="FF3300"/>
                </a:solidFill>
              </a:rPr>
              <a:t>Nuestros</a:t>
            </a:r>
            <a:r>
              <a:rPr lang="en-GB" sz="2400" b="1" dirty="0">
                <a:solidFill>
                  <a:srgbClr val="FF3300"/>
                </a:solidFill>
              </a:rPr>
              <a:t> </a:t>
            </a:r>
            <a:r>
              <a:rPr lang="en-GB" sz="2400" b="1" dirty="0" err="1">
                <a:solidFill>
                  <a:srgbClr val="FF3300"/>
                </a:solidFill>
              </a:rPr>
              <a:t>libreros</a:t>
            </a:r>
            <a:endParaRPr lang="en-GB" sz="2400" b="1" dirty="0">
              <a:solidFill>
                <a:srgbClr val="FF3300"/>
              </a:solidFill>
            </a:endParaRPr>
          </a:p>
        </p:txBody>
      </p:sp>
      <p:sp>
        <p:nvSpPr>
          <p:cNvPr id="12" name="CuadroTexto 11">
            <a:extLst>
              <a:ext uri="{FF2B5EF4-FFF2-40B4-BE49-F238E27FC236}">
                <a16:creationId xmlns:a16="http://schemas.microsoft.com/office/drawing/2014/main" id="{CF2B9DCC-032E-AAC4-54D6-E0213398A5F2}"/>
              </a:ext>
            </a:extLst>
          </p:cNvPr>
          <p:cNvSpPr txBox="1"/>
          <p:nvPr/>
        </p:nvSpPr>
        <p:spPr>
          <a:xfrm>
            <a:off x="7361499" y="3834113"/>
            <a:ext cx="1851950" cy="461665"/>
          </a:xfrm>
          <a:prstGeom prst="rect">
            <a:avLst/>
          </a:prstGeom>
          <a:noFill/>
        </p:spPr>
        <p:txBody>
          <a:bodyPr wrap="square" rtlCol="0">
            <a:spAutoFit/>
          </a:bodyPr>
          <a:lstStyle/>
          <a:p>
            <a:r>
              <a:rPr lang="en-GB" sz="2400" b="1" dirty="0" err="1">
                <a:solidFill>
                  <a:srgbClr val="FF3300"/>
                </a:solidFill>
              </a:rPr>
              <a:t>Tecnología</a:t>
            </a:r>
            <a:endParaRPr lang="en-GB" sz="2400" b="1" dirty="0">
              <a:solidFill>
                <a:srgbClr val="FF3300"/>
              </a:solidFill>
            </a:endParaRPr>
          </a:p>
        </p:txBody>
      </p:sp>
      <p:sp>
        <p:nvSpPr>
          <p:cNvPr id="13" name="CuadroTexto 12">
            <a:extLst>
              <a:ext uri="{FF2B5EF4-FFF2-40B4-BE49-F238E27FC236}">
                <a16:creationId xmlns:a16="http://schemas.microsoft.com/office/drawing/2014/main" id="{20731790-FE48-4928-20A6-B06FDD37E7A8}"/>
              </a:ext>
            </a:extLst>
          </p:cNvPr>
          <p:cNvSpPr txBox="1"/>
          <p:nvPr/>
        </p:nvSpPr>
        <p:spPr>
          <a:xfrm>
            <a:off x="5231757" y="3741516"/>
            <a:ext cx="1215342" cy="461665"/>
          </a:xfrm>
          <a:prstGeom prst="rect">
            <a:avLst/>
          </a:prstGeom>
          <a:noFill/>
        </p:spPr>
        <p:txBody>
          <a:bodyPr wrap="square" rtlCol="0">
            <a:spAutoFit/>
          </a:bodyPr>
          <a:lstStyle/>
          <a:p>
            <a:r>
              <a:rPr lang="en-GB" sz="2400" dirty="0" err="1"/>
              <a:t>Cliente</a:t>
            </a:r>
            <a:endParaRPr lang="en-GB" sz="2400" dirty="0"/>
          </a:p>
        </p:txBody>
      </p:sp>
    </p:spTree>
    <p:extLst>
      <p:ext uri="{BB962C8B-B14F-4D97-AF65-F5344CB8AC3E}">
        <p14:creationId xmlns:p14="http://schemas.microsoft.com/office/powerpoint/2010/main" val="5023621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4919D0-F177-4BBA-9A0B-DBA69E2ED764}"/>
              </a:ext>
            </a:extLst>
          </p:cNvPr>
          <p:cNvSpPr>
            <a:spLocks noGrp="1"/>
          </p:cNvSpPr>
          <p:nvPr>
            <p:ph type="title"/>
          </p:nvPr>
        </p:nvSpPr>
        <p:spPr>
          <a:xfrm>
            <a:off x="1023938" y="199453"/>
            <a:ext cx="8220075" cy="943547"/>
          </a:xfrm>
        </p:spPr>
        <p:txBody>
          <a:bodyPr rtlCol="0">
            <a:normAutofit/>
          </a:bodyPr>
          <a:lstStyle/>
          <a:p>
            <a:r>
              <a:rPr lang="es-ES" sz="2000" noProof="1"/>
              <a:t>La librería híbrida. El nuevo retail</a:t>
            </a:r>
          </a:p>
        </p:txBody>
      </p:sp>
      <p:pic>
        <p:nvPicPr>
          <p:cNvPr id="3" name="Imagen 2">
            <a:extLst>
              <a:ext uri="{FF2B5EF4-FFF2-40B4-BE49-F238E27FC236}">
                <a16:creationId xmlns:a16="http://schemas.microsoft.com/office/drawing/2014/main" id="{BFAD911B-0E0B-E2F8-9FB7-BAB918D9550F}"/>
              </a:ext>
            </a:extLst>
          </p:cNvPr>
          <p:cNvPicPr>
            <a:picLocks noChangeAspect="1"/>
          </p:cNvPicPr>
          <p:nvPr/>
        </p:nvPicPr>
        <p:blipFill>
          <a:blip r:embed="rId3"/>
          <a:stretch>
            <a:fillRect/>
          </a:stretch>
        </p:blipFill>
        <p:spPr>
          <a:xfrm>
            <a:off x="9244013" y="5877567"/>
            <a:ext cx="907561" cy="980431"/>
          </a:xfrm>
          <a:prstGeom prst="rect">
            <a:avLst/>
          </a:prstGeom>
        </p:spPr>
      </p:pic>
      <p:pic>
        <p:nvPicPr>
          <p:cNvPr id="6" name="Imagen 5">
            <a:extLst>
              <a:ext uri="{FF2B5EF4-FFF2-40B4-BE49-F238E27FC236}">
                <a16:creationId xmlns:a16="http://schemas.microsoft.com/office/drawing/2014/main" id="{BF8046DF-6991-4A35-D4F8-4497FD965D80}"/>
              </a:ext>
            </a:extLst>
          </p:cNvPr>
          <p:cNvPicPr>
            <a:picLocks noChangeAspect="1"/>
          </p:cNvPicPr>
          <p:nvPr/>
        </p:nvPicPr>
        <p:blipFill>
          <a:blip r:embed="rId4"/>
          <a:stretch>
            <a:fillRect/>
          </a:stretch>
        </p:blipFill>
        <p:spPr>
          <a:xfrm>
            <a:off x="10238028" y="5925059"/>
            <a:ext cx="865707" cy="865707"/>
          </a:xfrm>
          <a:prstGeom prst="rect">
            <a:avLst/>
          </a:prstGeom>
        </p:spPr>
      </p:pic>
      <p:pic>
        <p:nvPicPr>
          <p:cNvPr id="7" name="Imagen 6">
            <a:extLst>
              <a:ext uri="{FF2B5EF4-FFF2-40B4-BE49-F238E27FC236}">
                <a16:creationId xmlns:a16="http://schemas.microsoft.com/office/drawing/2014/main" id="{3ED7A467-AF7C-A2DC-CE04-CEBFF9661144}"/>
              </a:ext>
            </a:extLst>
          </p:cNvPr>
          <p:cNvPicPr>
            <a:picLocks noChangeAspect="1"/>
          </p:cNvPicPr>
          <p:nvPr/>
        </p:nvPicPr>
        <p:blipFill>
          <a:blip r:embed="rId5"/>
          <a:stretch>
            <a:fillRect/>
          </a:stretch>
        </p:blipFill>
        <p:spPr>
          <a:xfrm>
            <a:off x="11171787" y="5934928"/>
            <a:ext cx="865707" cy="865707"/>
          </a:xfrm>
          <a:prstGeom prst="rect">
            <a:avLst/>
          </a:prstGeom>
        </p:spPr>
      </p:pic>
      <p:sp>
        <p:nvSpPr>
          <p:cNvPr id="4" name="CuadroTexto 3">
            <a:extLst>
              <a:ext uri="{FF2B5EF4-FFF2-40B4-BE49-F238E27FC236}">
                <a16:creationId xmlns:a16="http://schemas.microsoft.com/office/drawing/2014/main" id="{8C80A78F-EACF-43D6-8FDD-8DABDAE13C50}"/>
              </a:ext>
            </a:extLst>
          </p:cNvPr>
          <p:cNvSpPr txBox="1"/>
          <p:nvPr/>
        </p:nvSpPr>
        <p:spPr>
          <a:xfrm>
            <a:off x="1828800" y="1143000"/>
            <a:ext cx="7662441" cy="6001643"/>
          </a:xfrm>
          <a:prstGeom prst="rect">
            <a:avLst/>
          </a:prstGeom>
          <a:noFill/>
        </p:spPr>
        <p:txBody>
          <a:bodyPr wrap="square" rtlCol="0">
            <a:spAutoFit/>
          </a:bodyPr>
          <a:lstStyle/>
          <a:p>
            <a:pPr algn="ctr"/>
            <a:r>
              <a:rPr lang="en-GB" sz="2400" b="1" dirty="0">
                <a:solidFill>
                  <a:srgbClr val="FF3300"/>
                </a:solidFill>
              </a:rPr>
              <a:t>Los </a:t>
            </a:r>
            <a:r>
              <a:rPr lang="en-GB" sz="2400" b="1" dirty="0" err="1">
                <a:solidFill>
                  <a:srgbClr val="FF3300"/>
                </a:solidFill>
              </a:rPr>
              <a:t>espacios</a:t>
            </a:r>
            <a:r>
              <a:rPr lang="en-GB" sz="2400" b="1" dirty="0">
                <a:solidFill>
                  <a:srgbClr val="FF3300"/>
                </a:solidFill>
              </a:rPr>
              <a:t> de </a:t>
            </a:r>
            <a:r>
              <a:rPr lang="en-GB" sz="2400" b="1" dirty="0" err="1">
                <a:solidFill>
                  <a:srgbClr val="FF3300"/>
                </a:solidFill>
              </a:rPr>
              <a:t>librería</a:t>
            </a:r>
            <a:endParaRPr lang="en-GB" sz="2400" b="1" dirty="0">
              <a:solidFill>
                <a:srgbClr val="FF3300"/>
              </a:solidFill>
            </a:endParaRPr>
          </a:p>
          <a:p>
            <a:endParaRPr lang="en-GB" dirty="0"/>
          </a:p>
          <a:p>
            <a:pPr algn="just"/>
            <a:r>
              <a:rPr lang="es-ES" dirty="0"/>
              <a:t>Deben seguir asombrando a los clientes con nuestras selecciones, recomendaciones y actividades.</a:t>
            </a:r>
          </a:p>
          <a:p>
            <a:pPr algn="just"/>
            <a:endParaRPr lang="es-ES" dirty="0"/>
          </a:p>
          <a:p>
            <a:pPr algn="just"/>
            <a:r>
              <a:rPr lang="es-ES" dirty="0"/>
              <a:t>Cada visita de nuestros clientes a la librería debe seguir buscando provocar experiencias inolvidables a la altura siempre de las expectativas que hemos creado.</a:t>
            </a:r>
          </a:p>
          <a:p>
            <a:pPr algn="just"/>
            <a:endParaRPr lang="es-ES" dirty="0"/>
          </a:p>
          <a:p>
            <a:pPr algn="just"/>
            <a:r>
              <a:rPr lang="es-ES" dirty="0"/>
              <a:t>Debemos crear comunidad. Los clientes quieren tener la sensación de que forman parte de una aventura inolvidable.</a:t>
            </a:r>
          </a:p>
          <a:p>
            <a:pPr algn="just"/>
            <a:endParaRPr lang="es-ES" dirty="0"/>
          </a:p>
          <a:p>
            <a:pPr algn="just"/>
            <a:r>
              <a:rPr lang="es-ES" dirty="0"/>
              <a:t>Debemos seguir incidiendo en el impacto social de nuestra actividad. Liderar el movimiento en defensa de un comercio local sostenible. Actuar como colectivo unido dando muestras de ser realmente mil mundos en un universo.</a:t>
            </a:r>
          </a:p>
          <a:p>
            <a:endParaRPr lang="en-GB" dirty="0"/>
          </a:p>
          <a:p>
            <a:endParaRPr lang="en-GB" dirty="0"/>
          </a:p>
          <a:p>
            <a:r>
              <a:rPr lang="en-GB" dirty="0"/>
              <a:t>´</a:t>
            </a:r>
          </a:p>
          <a:p>
            <a:endParaRPr lang="en-GB" dirty="0"/>
          </a:p>
          <a:p>
            <a:endParaRPr lang="en-GB" dirty="0"/>
          </a:p>
          <a:p>
            <a:endParaRPr lang="en-GB" dirty="0"/>
          </a:p>
        </p:txBody>
      </p:sp>
    </p:spTree>
    <p:extLst>
      <p:ext uri="{BB962C8B-B14F-4D97-AF65-F5344CB8AC3E}">
        <p14:creationId xmlns:p14="http://schemas.microsoft.com/office/powerpoint/2010/main" val="17502060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4919D0-F177-4BBA-9A0B-DBA69E2ED764}"/>
              </a:ext>
            </a:extLst>
          </p:cNvPr>
          <p:cNvSpPr>
            <a:spLocks noGrp="1"/>
          </p:cNvSpPr>
          <p:nvPr>
            <p:ph type="title"/>
          </p:nvPr>
        </p:nvSpPr>
        <p:spPr>
          <a:xfrm>
            <a:off x="1023938" y="199453"/>
            <a:ext cx="8220075" cy="943547"/>
          </a:xfrm>
        </p:spPr>
        <p:txBody>
          <a:bodyPr rtlCol="0">
            <a:normAutofit/>
          </a:bodyPr>
          <a:lstStyle/>
          <a:p>
            <a:r>
              <a:rPr lang="es-ES" sz="2000" noProof="1"/>
              <a:t>La librería híbrida. El nuevo retail</a:t>
            </a:r>
          </a:p>
        </p:txBody>
      </p:sp>
      <p:pic>
        <p:nvPicPr>
          <p:cNvPr id="3" name="Imagen 2">
            <a:extLst>
              <a:ext uri="{FF2B5EF4-FFF2-40B4-BE49-F238E27FC236}">
                <a16:creationId xmlns:a16="http://schemas.microsoft.com/office/drawing/2014/main" id="{BFAD911B-0E0B-E2F8-9FB7-BAB918D9550F}"/>
              </a:ext>
            </a:extLst>
          </p:cNvPr>
          <p:cNvPicPr>
            <a:picLocks noChangeAspect="1"/>
          </p:cNvPicPr>
          <p:nvPr/>
        </p:nvPicPr>
        <p:blipFill>
          <a:blip r:embed="rId3"/>
          <a:stretch>
            <a:fillRect/>
          </a:stretch>
        </p:blipFill>
        <p:spPr>
          <a:xfrm>
            <a:off x="9244013" y="5877567"/>
            <a:ext cx="907561" cy="980431"/>
          </a:xfrm>
          <a:prstGeom prst="rect">
            <a:avLst/>
          </a:prstGeom>
        </p:spPr>
      </p:pic>
      <p:pic>
        <p:nvPicPr>
          <p:cNvPr id="6" name="Imagen 5">
            <a:extLst>
              <a:ext uri="{FF2B5EF4-FFF2-40B4-BE49-F238E27FC236}">
                <a16:creationId xmlns:a16="http://schemas.microsoft.com/office/drawing/2014/main" id="{BF8046DF-6991-4A35-D4F8-4497FD965D80}"/>
              </a:ext>
            </a:extLst>
          </p:cNvPr>
          <p:cNvPicPr>
            <a:picLocks noChangeAspect="1"/>
          </p:cNvPicPr>
          <p:nvPr/>
        </p:nvPicPr>
        <p:blipFill>
          <a:blip r:embed="rId4"/>
          <a:stretch>
            <a:fillRect/>
          </a:stretch>
        </p:blipFill>
        <p:spPr>
          <a:xfrm>
            <a:off x="10238028" y="5925059"/>
            <a:ext cx="865707" cy="865707"/>
          </a:xfrm>
          <a:prstGeom prst="rect">
            <a:avLst/>
          </a:prstGeom>
        </p:spPr>
      </p:pic>
      <p:pic>
        <p:nvPicPr>
          <p:cNvPr id="7" name="Imagen 6">
            <a:extLst>
              <a:ext uri="{FF2B5EF4-FFF2-40B4-BE49-F238E27FC236}">
                <a16:creationId xmlns:a16="http://schemas.microsoft.com/office/drawing/2014/main" id="{3ED7A467-AF7C-A2DC-CE04-CEBFF9661144}"/>
              </a:ext>
            </a:extLst>
          </p:cNvPr>
          <p:cNvPicPr>
            <a:picLocks noChangeAspect="1"/>
          </p:cNvPicPr>
          <p:nvPr/>
        </p:nvPicPr>
        <p:blipFill>
          <a:blip r:embed="rId5"/>
          <a:stretch>
            <a:fillRect/>
          </a:stretch>
        </p:blipFill>
        <p:spPr>
          <a:xfrm>
            <a:off x="11171787" y="5934928"/>
            <a:ext cx="865707" cy="865707"/>
          </a:xfrm>
          <a:prstGeom prst="rect">
            <a:avLst/>
          </a:prstGeom>
        </p:spPr>
      </p:pic>
      <p:sp>
        <p:nvSpPr>
          <p:cNvPr id="4" name="CuadroTexto 3">
            <a:extLst>
              <a:ext uri="{FF2B5EF4-FFF2-40B4-BE49-F238E27FC236}">
                <a16:creationId xmlns:a16="http://schemas.microsoft.com/office/drawing/2014/main" id="{8C80A78F-EACF-43D6-8FDD-8DABDAE13C50}"/>
              </a:ext>
            </a:extLst>
          </p:cNvPr>
          <p:cNvSpPr txBox="1"/>
          <p:nvPr/>
        </p:nvSpPr>
        <p:spPr>
          <a:xfrm>
            <a:off x="1828800" y="1143000"/>
            <a:ext cx="7662441" cy="5170646"/>
          </a:xfrm>
          <a:prstGeom prst="rect">
            <a:avLst/>
          </a:prstGeom>
          <a:noFill/>
        </p:spPr>
        <p:txBody>
          <a:bodyPr wrap="square" rtlCol="0">
            <a:spAutoFit/>
          </a:bodyPr>
          <a:lstStyle/>
          <a:p>
            <a:pPr algn="ctr"/>
            <a:r>
              <a:rPr lang="en-GB" sz="2400" b="1" dirty="0">
                <a:solidFill>
                  <a:srgbClr val="FF3300"/>
                </a:solidFill>
              </a:rPr>
              <a:t>Los </a:t>
            </a:r>
            <a:r>
              <a:rPr lang="en-GB" sz="2400" b="1" dirty="0" err="1">
                <a:solidFill>
                  <a:srgbClr val="FF3300"/>
                </a:solidFill>
              </a:rPr>
              <a:t>libreros</a:t>
            </a:r>
            <a:endParaRPr lang="en-GB" sz="2400" b="1" dirty="0">
              <a:solidFill>
                <a:srgbClr val="FF3300"/>
              </a:solidFill>
            </a:endParaRPr>
          </a:p>
          <a:p>
            <a:pPr algn="just"/>
            <a:endParaRPr lang="en-GB" dirty="0"/>
          </a:p>
          <a:p>
            <a:pPr algn="just"/>
            <a:r>
              <a:rPr lang="en-GB" dirty="0"/>
              <a:t>El </a:t>
            </a:r>
            <a:r>
              <a:rPr lang="en-GB" b="1" dirty="0" err="1"/>
              <a:t>oficio</a:t>
            </a:r>
            <a:r>
              <a:rPr lang="en-GB" b="1" dirty="0"/>
              <a:t> de </a:t>
            </a:r>
            <a:r>
              <a:rPr lang="en-GB" b="1" dirty="0" err="1"/>
              <a:t>librero</a:t>
            </a:r>
            <a:r>
              <a:rPr lang="en-GB" b="1" dirty="0"/>
              <a:t> </a:t>
            </a:r>
            <a:r>
              <a:rPr lang="en-GB" b="1" dirty="0" err="1"/>
              <a:t>debe</a:t>
            </a:r>
            <a:r>
              <a:rPr lang="en-GB" b="1" dirty="0"/>
              <a:t> </a:t>
            </a:r>
            <a:r>
              <a:rPr lang="en-GB" b="1" dirty="0" err="1"/>
              <a:t>ponerse</a:t>
            </a:r>
            <a:r>
              <a:rPr lang="en-GB" b="1" dirty="0"/>
              <a:t> </a:t>
            </a:r>
            <a:r>
              <a:rPr lang="en-GB" b="1" dirty="0" err="1"/>
              <a:t>en</a:t>
            </a:r>
            <a:r>
              <a:rPr lang="en-GB" b="1" dirty="0"/>
              <a:t> </a:t>
            </a:r>
            <a:r>
              <a:rPr lang="en-GB" b="1" dirty="0" err="1"/>
              <a:t>el</a:t>
            </a:r>
            <a:r>
              <a:rPr lang="en-GB" b="1" dirty="0"/>
              <a:t> </a:t>
            </a:r>
            <a:r>
              <a:rPr lang="en-GB" b="1" dirty="0" err="1"/>
              <a:t>centro</a:t>
            </a:r>
            <a:r>
              <a:rPr lang="en-GB" dirty="0"/>
              <a:t>. </a:t>
            </a:r>
            <a:r>
              <a:rPr lang="en-GB" dirty="0" err="1"/>
              <a:t>Auténticos</a:t>
            </a:r>
            <a:r>
              <a:rPr lang="en-GB" dirty="0"/>
              <a:t> </a:t>
            </a:r>
            <a:r>
              <a:rPr lang="en-GB" dirty="0" err="1"/>
              <a:t>profesionales</a:t>
            </a:r>
            <a:r>
              <a:rPr lang="en-GB" dirty="0"/>
              <a:t> </a:t>
            </a:r>
            <a:r>
              <a:rPr lang="en-GB" dirty="0" err="1"/>
              <a:t>capaces</a:t>
            </a:r>
            <a:r>
              <a:rPr lang="en-GB" dirty="0"/>
              <a:t> de </a:t>
            </a:r>
            <a:r>
              <a:rPr lang="en-GB" dirty="0" err="1"/>
              <a:t>asesorar</a:t>
            </a:r>
            <a:r>
              <a:rPr lang="en-GB" dirty="0"/>
              <a:t>, </a:t>
            </a:r>
            <a:r>
              <a:rPr lang="en-GB" dirty="0" err="1"/>
              <a:t>recomendar</a:t>
            </a:r>
            <a:r>
              <a:rPr lang="en-GB" dirty="0"/>
              <a:t> y </a:t>
            </a:r>
            <a:r>
              <a:rPr lang="en-GB" dirty="0" err="1"/>
              <a:t>conversar</a:t>
            </a:r>
            <a:r>
              <a:rPr lang="en-GB" dirty="0"/>
              <a:t> con </a:t>
            </a:r>
            <a:r>
              <a:rPr lang="en-GB" dirty="0" err="1"/>
              <a:t>los</a:t>
            </a:r>
            <a:r>
              <a:rPr lang="en-GB" dirty="0"/>
              <a:t> </a:t>
            </a:r>
            <a:r>
              <a:rPr lang="en-GB" dirty="0" err="1"/>
              <a:t>clientes</a:t>
            </a:r>
            <a:r>
              <a:rPr lang="en-GB" dirty="0"/>
              <a:t>.</a:t>
            </a:r>
          </a:p>
          <a:p>
            <a:pPr algn="just"/>
            <a:endParaRPr lang="en-GB" dirty="0"/>
          </a:p>
          <a:p>
            <a:pPr algn="just"/>
            <a:r>
              <a:rPr lang="es-ES_tradnl" sz="1800" dirty="0">
                <a:effectLst/>
                <a:ea typeface="Times New Roman" panose="02020603050405020304" pitchFamily="18" charset="0"/>
                <a:cs typeface="Times New Roman" panose="02020603050405020304" pitchFamily="18" charset="0"/>
              </a:rPr>
              <a:t>Profesionales amantes de los libros que sepan escuchar y trasladar después al propio surtido de la librería las demandas de los clientes.</a:t>
            </a:r>
          </a:p>
          <a:p>
            <a:pPr algn="just"/>
            <a:endParaRPr lang="es-ES_tradnl" dirty="0">
              <a:ea typeface="Times New Roman" panose="02020603050405020304" pitchFamily="18" charset="0"/>
              <a:cs typeface="Times New Roman" panose="02020603050405020304" pitchFamily="18" charset="0"/>
            </a:endParaRPr>
          </a:p>
          <a:p>
            <a:pPr algn="just"/>
            <a:r>
              <a:rPr lang="es-ES_tradnl" sz="1800" dirty="0">
                <a:effectLst/>
                <a:ea typeface="Times New Roman" panose="02020603050405020304" pitchFamily="18" charset="0"/>
                <a:cs typeface="Times New Roman" panose="02020603050405020304" pitchFamily="18" charset="0"/>
              </a:rPr>
              <a:t>Que sepan manejar y sacar partido a los programas de gestión, pudiendo detectar tendencias y cambios en los gustos del público.</a:t>
            </a:r>
          </a:p>
          <a:p>
            <a:pPr algn="just"/>
            <a:endParaRPr lang="es-ES_tradnl" dirty="0">
              <a:ea typeface="Times New Roman" panose="02020603050405020304" pitchFamily="18" charset="0"/>
              <a:cs typeface="Times New Roman" panose="02020603050405020304" pitchFamily="18" charset="0"/>
            </a:endParaRPr>
          </a:p>
          <a:p>
            <a:pPr algn="just"/>
            <a:r>
              <a:rPr lang="es-ES_tradnl" sz="1800" dirty="0">
                <a:effectLst/>
                <a:ea typeface="Times New Roman" panose="02020603050405020304" pitchFamily="18" charset="0"/>
                <a:cs typeface="Times New Roman" panose="02020603050405020304" pitchFamily="18" charset="0"/>
              </a:rPr>
              <a:t>Que sepan utilizar las redes sociales para recomendar libros y conversar con los clientes.</a:t>
            </a:r>
          </a:p>
          <a:p>
            <a:endParaRPr lang="en-GB" dirty="0"/>
          </a:p>
          <a:p>
            <a:endParaRPr lang="en-GB" dirty="0"/>
          </a:p>
          <a:p>
            <a:endParaRPr lang="en-GB" dirty="0"/>
          </a:p>
          <a:p>
            <a:endParaRPr lang="en-GB" dirty="0"/>
          </a:p>
          <a:p>
            <a:endParaRPr lang="en-GB" dirty="0"/>
          </a:p>
        </p:txBody>
      </p:sp>
    </p:spTree>
    <p:extLst>
      <p:ext uri="{BB962C8B-B14F-4D97-AF65-F5344CB8AC3E}">
        <p14:creationId xmlns:p14="http://schemas.microsoft.com/office/powerpoint/2010/main" val="35272135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4919D0-F177-4BBA-9A0B-DBA69E2ED764}"/>
              </a:ext>
            </a:extLst>
          </p:cNvPr>
          <p:cNvSpPr>
            <a:spLocks noGrp="1"/>
          </p:cNvSpPr>
          <p:nvPr>
            <p:ph type="title"/>
          </p:nvPr>
        </p:nvSpPr>
        <p:spPr>
          <a:xfrm>
            <a:off x="1023938" y="199453"/>
            <a:ext cx="8220075" cy="943547"/>
          </a:xfrm>
        </p:spPr>
        <p:txBody>
          <a:bodyPr rtlCol="0">
            <a:normAutofit/>
          </a:bodyPr>
          <a:lstStyle/>
          <a:p>
            <a:r>
              <a:rPr lang="es-ES" sz="2000" noProof="1"/>
              <a:t>La librería híbrida. El nuevo retail</a:t>
            </a:r>
          </a:p>
        </p:txBody>
      </p:sp>
      <p:pic>
        <p:nvPicPr>
          <p:cNvPr id="3" name="Imagen 2">
            <a:extLst>
              <a:ext uri="{FF2B5EF4-FFF2-40B4-BE49-F238E27FC236}">
                <a16:creationId xmlns:a16="http://schemas.microsoft.com/office/drawing/2014/main" id="{BFAD911B-0E0B-E2F8-9FB7-BAB918D9550F}"/>
              </a:ext>
            </a:extLst>
          </p:cNvPr>
          <p:cNvPicPr>
            <a:picLocks noChangeAspect="1"/>
          </p:cNvPicPr>
          <p:nvPr/>
        </p:nvPicPr>
        <p:blipFill>
          <a:blip r:embed="rId3"/>
          <a:stretch>
            <a:fillRect/>
          </a:stretch>
        </p:blipFill>
        <p:spPr>
          <a:xfrm>
            <a:off x="9244013" y="5877567"/>
            <a:ext cx="907561" cy="980431"/>
          </a:xfrm>
          <a:prstGeom prst="rect">
            <a:avLst/>
          </a:prstGeom>
        </p:spPr>
      </p:pic>
      <p:pic>
        <p:nvPicPr>
          <p:cNvPr id="6" name="Imagen 5">
            <a:extLst>
              <a:ext uri="{FF2B5EF4-FFF2-40B4-BE49-F238E27FC236}">
                <a16:creationId xmlns:a16="http://schemas.microsoft.com/office/drawing/2014/main" id="{BF8046DF-6991-4A35-D4F8-4497FD965D80}"/>
              </a:ext>
            </a:extLst>
          </p:cNvPr>
          <p:cNvPicPr>
            <a:picLocks noChangeAspect="1"/>
          </p:cNvPicPr>
          <p:nvPr/>
        </p:nvPicPr>
        <p:blipFill>
          <a:blip r:embed="rId4"/>
          <a:stretch>
            <a:fillRect/>
          </a:stretch>
        </p:blipFill>
        <p:spPr>
          <a:xfrm>
            <a:off x="10238028" y="5925059"/>
            <a:ext cx="865707" cy="865707"/>
          </a:xfrm>
          <a:prstGeom prst="rect">
            <a:avLst/>
          </a:prstGeom>
        </p:spPr>
      </p:pic>
      <p:pic>
        <p:nvPicPr>
          <p:cNvPr id="7" name="Imagen 6">
            <a:extLst>
              <a:ext uri="{FF2B5EF4-FFF2-40B4-BE49-F238E27FC236}">
                <a16:creationId xmlns:a16="http://schemas.microsoft.com/office/drawing/2014/main" id="{3ED7A467-AF7C-A2DC-CE04-CEBFF9661144}"/>
              </a:ext>
            </a:extLst>
          </p:cNvPr>
          <p:cNvPicPr>
            <a:picLocks noChangeAspect="1"/>
          </p:cNvPicPr>
          <p:nvPr/>
        </p:nvPicPr>
        <p:blipFill>
          <a:blip r:embed="rId5"/>
          <a:stretch>
            <a:fillRect/>
          </a:stretch>
        </p:blipFill>
        <p:spPr>
          <a:xfrm>
            <a:off x="11171787" y="5934928"/>
            <a:ext cx="865707" cy="865707"/>
          </a:xfrm>
          <a:prstGeom prst="rect">
            <a:avLst/>
          </a:prstGeom>
        </p:spPr>
      </p:pic>
      <p:sp>
        <p:nvSpPr>
          <p:cNvPr id="4" name="CuadroTexto 3">
            <a:extLst>
              <a:ext uri="{FF2B5EF4-FFF2-40B4-BE49-F238E27FC236}">
                <a16:creationId xmlns:a16="http://schemas.microsoft.com/office/drawing/2014/main" id="{8C80A78F-EACF-43D6-8FDD-8DABDAE13C50}"/>
              </a:ext>
            </a:extLst>
          </p:cNvPr>
          <p:cNvSpPr txBox="1"/>
          <p:nvPr/>
        </p:nvSpPr>
        <p:spPr>
          <a:xfrm>
            <a:off x="1828800" y="1143000"/>
            <a:ext cx="7662441" cy="6001643"/>
          </a:xfrm>
          <a:prstGeom prst="rect">
            <a:avLst/>
          </a:prstGeom>
          <a:noFill/>
        </p:spPr>
        <p:txBody>
          <a:bodyPr wrap="square" rtlCol="0">
            <a:spAutoFit/>
          </a:bodyPr>
          <a:lstStyle/>
          <a:p>
            <a:pPr algn="ctr"/>
            <a:r>
              <a:rPr lang="en-GB" sz="2400" b="1" dirty="0">
                <a:solidFill>
                  <a:srgbClr val="FF3300"/>
                </a:solidFill>
              </a:rPr>
              <a:t>La </a:t>
            </a:r>
            <a:r>
              <a:rPr lang="en-GB" sz="2400" b="1" dirty="0" err="1">
                <a:solidFill>
                  <a:srgbClr val="FF3300"/>
                </a:solidFill>
              </a:rPr>
              <a:t>tecnología</a:t>
            </a:r>
            <a:endParaRPr lang="en-GB" sz="2400" b="1" dirty="0">
              <a:solidFill>
                <a:srgbClr val="FF3300"/>
              </a:solidFill>
            </a:endParaRPr>
          </a:p>
          <a:p>
            <a:pPr algn="just"/>
            <a:endParaRPr lang="en-GB" dirty="0"/>
          </a:p>
          <a:p>
            <a:pPr algn="just"/>
            <a:r>
              <a:rPr lang="es-ES" dirty="0"/>
              <a:t>La tecnología debe ser el bastón firme en el que nos apoyemos. Debe ser una y nos debe permitir relacionarlos con los clientes con independencia de la manera en que estos se acerquen a nosotros.</a:t>
            </a:r>
          </a:p>
          <a:p>
            <a:pPr algn="just"/>
            <a:endParaRPr lang="es-ES" sz="1800" dirty="0">
              <a:effectLst/>
              <a:ea typeface="Times New Roman" panose="02020603050405020304" pitchFamily="18" charset="0"/>
              <a:cs typeface="Times New Roman" panose="02020603050405020304" pitchFamily="18" charset="0"/>
            </a:endParaRPr>
          </a:p>
          <a:p>
            <a:pPr algn="just"/>
            <a:r>
              <a:rPr lang="es-ES" dirty="0">
                <a:ea typeface="Times New Roman" panose="02020603050405020304" pitchFamily="18" charset="0"/>
                <a:cs typeface="Times New Roman" panose="02020603050405020304" pitchFamily="18" charset="0"/>
              </a:rPr>
              <a:t>Debe integrarse en nuestra actividad de una forma natural pero no debe ser el fin último. Seguimos aquí por nuestra capacidad de ofrecer y recomendar libros, no porque seamos capaces de enviar paquetes en 24 horas.</a:t>
            </a:r>
          </a:p>
          <a:p>
            <a:pPr algn="just"/>
            <a:endParaRPr lang="es-ES" sz="1800" dirty="0">
              <a:effectLst/>
              <a:ea typeface="Times New Roman" panose="02020603050405020304" pitchFamily="18" charset="0"/>
              <a:cs typeface="Times New Roman" panose="02020603050405020304" pitchFamily="18" charset="0"/>
            </a:endParaRPr>
          </a:p>
          <a:p>
            <a:pPr algn="just"/>
            <a:r>
              <a:rPr lang="es-ES" dirty="0">
                <a:ea typeface="Times New Roman" panose="02020603050405020304" pitchFamily="18" charset="0"/>
                <a:cs typeface="Times New Roman" panose="02020603050405020304" pitchFamily="18" charset="0"/>
              </a:rPr>
              <a:t>Hay que huir de aquellas herramientas tecnológicas que nos estandaricen, que </a:t>
            </a:r>
            <a:r>
              <a:rPr lang="es-ES" i="1" dirty="0" err="1">
                <a:ea typeface="Times New Roman" panose="02020603050405020304" pitchFamily="18" charset="0"/>
                <a:cs typeface="Times New Roman" panose="02020603050405020304" pitchFamily="18" charset="0"/>
              </a:rPr>
              <a:t>comoditicen</a:t>
            </a:r>
            <a:r>
              <a:rPr lang="es-ES" dirty="0">
                <a:ea typeface="Times New Roman" panose="02020603050405020304" pitchFamily="18" charset="0"/>
                <a:cs typeface="Times New Roman" panose="02020603050405020304" pitchFamily="18" charset="0"/>
              </a:rPr>
              <a:t> nuestra oferta, que vendan libros que no conocemos a clientes que no sabemos quiénes son.</a:t>
            </a:r>
          </a:p>
          <a:p>
            <a:pPr algn="just"/>
            <a:endParaRPr lang="es-ES" sz="1800" dirty="0">
              <a:effectLst/>
              <a:ea typeface="Times New Roman" panose="02020603050405020304" pitchFamily="18" charset="0"/>
              <a:cs typeface="Times New Roman" panose="02020603050405020304" pitchFamily="18" charset="0"/>
            </a:endParaRPr>
          </a:p>
          <a:p>
            <a:pPr algn="just"/>
            <a:r>
              <a:rPr lang="es-ES" dirty="0">
                <a:ea typeface="Times New Roman" panose="02020603050405020304" pitchFamily="18" charset="0"/>
                <a:cs typeface="Times New Roman" panose="02020603050405020304" pitchFamily="18" charset="0"/>
              </a:rPr>
              <a:t>Nos deben ayudar al análisis no solo de lo que vendemos y a quién, sino de lo que no vendemos y podríamos vender.</a:t>
            </a:r>
            <a:endParaRPr lang="es-ES_tradnl" sz="1800" dirty="0">
              <a:effectLst/>
              <a:ea typeface="Times New Roman" panose="02020603050405020304" pitchFamily="18" charset="0"/>
              <a:cs typeface="Times New Roman" panose="02020603050405020304" pitchFamily="18" charset="0"/>
            </a:endParaRPr>
          </a:p>
          <a:p>
            <a:endParaRPr lang="en-GB" dirty="0"/>
          </a:p>
          <a:p>
            <a:r>
              <a:rPr lang="en-GB" dirty="0"/>
              <a:t>´</a:t>
            </a:r>
          </a:p>
          <a:p>
            <a:endParaRPr lang="en-GB" dirty="0"/>
          </a:p>
          <a:p>
            <a:endParaRPr lang="en-GB" dirty="0"/>
          </a:p>
          <a:p>
            <a:endParaRPr lang="en-GB" dirty="0"/>
          </a:p>
        </p:txBody>
      </p:sp>
    </p:spTree>
    <p:extLst>
      <p:ext uri="{BB962C8B-B14F-4D97-AF65-F5344CB8AC3E}">
        <p14:creationId xmlns:p14="http://schemas.microsoft.com/office/powerpoint/2010/main" val="14578110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4919D0-F177-4BBA-9A0B-DBA69E2ED764}"/>
              </a:ext>
            </a:extLst>
          </p:cNvPr>
          <p:cNvSpPr>
            <a:spLocks noGrp="1"/>
          </p:cNvSpPr>
          <p:nvPr>
            <p:ph type="title"/>
          </p:nvPr>
        </p:nvSpPr>
        <p:spPr>
          <a:xfrm>
            <a:off x="1023938" y="199453"/>
            <a:ext cx="8220075" cy="943547"/>
          </a:xfrm>
        </p:spPr>
        <p:txBody>
          <a:bodyPr rtlCol="0">
            <a:normAutofit/>
          </a:bodyPr>
          <a:lstStyle/>
          <a:p>
            <a:r>
              <a:rPr lang="es-ES" sz="2000" noProof="1"/>
              <a:t>La librería híbrida. El nuevo retail</a:t>
            </a:r>
          </a:p>
        </p:txBody>
      </p:sp>
      <p:pic>
        <p:nvPicPr>
          <p:cNvPr id="3" name="Imagen 2">
            <a:extLst>
              <a:ext uri="{FF2B5EF4-FFF2-40B4-BE49-F238E27FC236}">
                <a16:creationId xmlns:a16="http://schemas.microsoft.com/office/drawing/2014/main" id="{BFAD911B-0E0B-E2F8-9FB7-BAB918D9550F}"/>
              </a:ext>
            </a:extLst>
          </p:cNvPr>
          <p:cNvPicPr>
            <a:picLocks noChangeAspect="1"/>
          </p:cNvPicPr>
          <p:nvPr/>
        </p:nvPicPr>
        <p:blipFill>
          <a:blip r:embed="rId3"/>
          <a:stretch>
            <a:fillRect/>
          </a:stretch>
        </p:blipFill>
        <p:spPr>
          <a:xfrm>
            <a:off x="9244013" y="5877567"/>
            <a:ext cx="907561" cy="980431"/>
          </a:xfrm>
          <a:prstGeom prst="rect">
            <a:avLst/>
          </a:prstGeom>
        </p:spPr>
      </p:pic>
      <p:pic>
        <p:nvPicPr>
          <p:cNvPr id="6" name="Imagen 5">
            <a:extLst>
              <a:ext uri="{FF2B5EF4-FFF2-40B4-BE49-F238E27FC236}">
                <a16:creationId xmlns:a16="http://schemas.microsoft.com/office/drawing/2014/main" id="{BF8046DF-6991-4A35-D4F8-4497FD965D80}"/>
              </a:ext>
            </a:extLst>
          </p:cNvPr>
          <p:cNvPicPr>
            <a:picLocks noChangeAspect="1"/>
          </p:cNvPicPr>
          <p:nvPr/>
        </p:nvPicPr>
        <p:blipFill>
          <a:blip r:embed="rId4"/>
          <a:stretch>
            <a:fillRect/>
          </a:stretch>
        </p:blipFill>
        <p:spPr>
          <a:xfrm>
            <a:off x="10238028" y="5925059"/>
            <a:ext cx="865707" cy="865707"/>
          </a:xfrm>
          <a:prstGeom prst="rect">
            <a:avLst/>
          </a:prstGeom>
        </p:spPr>
      </p:pic>
      <p:pic>
        <p:nvPicPr>
          <p:cNvPr id="7" name="Imagen 6">
            <a:extLst>
              <a:ext uri="{FF2B5EF4-FFF2-40B4-BE49-F238E27FC236}">
                <a16:creationId xmlns:a16="http://schemas.microsoft.com/office/drawing/2014/main" id="{3ED7A467-AF7C-A2DC-CE04-CEBFF9661144}"/>
              </a:ext>
            </a:extLst>
          </p:cNvPr>
          <p:cNvPicPr>
            <a:picLocks noChangeAspect="1"/>
          </p:cNvPicPr>
          <p:nvPr/>
        </p:nvPicPr>
        <p:blipFill>
          <a:blip r:embed="rId5"/>
          <a:stretch>
            <a:fillRect/>
          </a:stretch>
        </p:blipFill>
        <p:spPr>
          <a:xfrm>
            <a:off x="11171787" y="5934928"/>
            <a:ext cx="865707" cy="865707"/>
          </a:xfrm>
          <a:prstGeom prst="rect">
            <a:avLst/>
          </a:prstGeom>
        </p:spPr>
      </p:pic>
      <p:sp>
        <p:nvSpPr>
          <p:cNvPr id="4" name="CuadroTexto 3">
            <a:extLst>
              <a:ext uri="{FF2B5EF4-FFF2-40B4-BE49-F238E27FC236}">
                <a16:creationId xmlns:a16="http://schemas.microsoft.com/office/drawing/2014/main" id="{0BDBB49F-5F38-FD14-4381-3DEFE9C83D7C}"/>
              </a:ext>
            </a:extLst>
          </p:cNvPr>
          <p:cNvSpPr txBox="1"/>
          <p:nvPr/>
        </p:nvSpPr>
        <p:spPr>
          <a:xfrm>
            <a:off x="6074535" y="1537917"/>
            <a:ext cx="5029200" cy="4339650"/>
          </a:xfrm>
          <a:prstGeom prst="rect">
            <a:avLst/>
          </a:prstGeom>
          <a:noFill/>
        </p:spPr>
        <p:txBody>
          <a:bodyPr wrap="square" rtlCol="0">
            <a:spAutoFit/>
          </a:bodyPr>
          <a:lstStyle/>
          <a:p>
            <a:r>
              <a:rPr lang="en-GB" sz="2400" dirty="0"/>
              <a:t>1/ </a:t>
            </a:r>
            <a:r>
              <a:rPr lang="en-GB" sz="2400" dirty="0" err="1"/>
              <a:t>Sé</a:t>
            </a:r>
            <a:r>
              <a:rPr lang="en-GB" sz="2400" dirty="0"/>
              <a:t> invisible</a:t>
            </a:r>
          </a:p>
          <a:p>
            <a:r>
              <a:rPr lang="en-GB" sz="2400" dirty="0"/>
              <a:t>2/ </a:t>
            </a:r>
            <a:r>
              <a:rPr lang="en-GB" sz="2400" dirty="0" err="1"/>
              <a:t>Sé</a:t>
            </a:r>
            <a:r>
              <a:rPr lang="en-GB" sz="2400" dirty="0"/>
              <a:t> </a:t>
            </a:r>
            <a:r>
              <a:rPr lang="en-GB" sz="2400" dirty="0" err="1"/>
              <a:t>uniforme</a:t>
            </a:r>
            <a:endParaRPr lang="en-GB" sz="2400" dirty="0"/>
          </a:p>
          <a:p>
            <a:r>
              <a:rPr lang="en-GB" sz="2400" dirty="0"/>
              <a:t>3/ </a:t>
            </a:r>
            <a:r>
              <a:rPr lang="en-GB" sz="2400" dirty="0" err="1"/>
              <a:t>Sé</a:t>
            </a:r>
            <a:r>
              <a:rPr lang="en-GB" sz="2400" dirty="0"/>
              <a:t> un </a:t>
            </a:r>
            <a:r>
              <a:rPr lang="en-GB" sz="2400" dirty="0" err="1"/>
              <a:t>destino</a:t>
            </a:r>
            <a:endParaRPr lang="en-GB" sz="2400" dirty="0"/>
          </a:p>
          <a:p>
            <a:r>
              <a:rPr lang="en-GB" sz="2400" dirty="0"/>
              <a:t>4/ </a:t>
            </a:r>
            <a:r>
              <a:rPr lang="en-GB" sz="2400" dirty="0" err="1"/>
              <a:t>Sé</a:t>
            </a:r>
            <a:r>
              <a:rPr lang="en-GB" sz="2400" dirty="0"/>
              <a:t> leal</a:t>
            </a:r>
          </a:p>
          <a:p>
            <a:r>
              <a:rPr lang="en-GB" sz="2400" dirty="0"/>
              <a:t>5/ </a:t>
            </a:r>
            <a:r>
              <a:rPr lang="en-GB" sz="2400" dirty="0" err="1"/>
              <a:t>Sé</a:t>
            </a:r>
            <a:r>
              <a:rPr lang="en-GB" sz="2400" dirty="0"/>
              <a:t> </a:t>
            </a:r>
            <a:r>
              <a:rPr lang="en-GB" sz="2400" dirty="0" err="1"/>
              <a:t>cercano</a:t>
            </a:r>
            <a:endParaRPr lang="en-GB" sz="2400" dirty="0"/>
          </a:p>
          <a:p>
            <a:r>
              <a:rPr lang="en-GB" sz="2400" dirty="0"/>
              <a:t>6/ </a:t>
            </a:r>
            <a:r>
              <a:rPr lang="en-GB" sz="2400" dirty="0" err="1"/>
              <a:t>Sé</a:t>
            </a:r>
            <a:r>
              <a:rPr lang="en-GB" sz="2400" dirty="0"/>
              <a:t> un gestor</a:t>
            </a:r>
          </a:p>
          <a:p>
            <a:r>
              <a:rPr lang="en-GB" sz="2400" b="1" dirty="0">
                <a:solidFill>
                  <a:srgbClr val="FF3300"/>
                </a:solidFill>
              </a:rPr>
              <a:t>7/ </a:t>
            </a:r>
            <a:r>
              <a:rPr lang="en-GB" sz="2400" b="1" dirty="0" err="1">
                <a:solidFill>
                  <a:srgbClr val="FF3300"/>
                </a:solidFill>
              </a:rPr>
              <a:t>Sé</a:t>
            </a:r>
            <a:r>
              <a:rPr lang="en-GB" sz="2400" b="1" dirty="0">
                <a:solidFill>
                  <a:srgbClr val="FF3300"/>
                </a:solidFill>
              </a:rPr>
              <a:t> </a:t>
            </a:r>
            <a:r>
              <a:rPr lang="en-GB" sz="2400" b="1" dirty="0" err="1">
                <a:solidFill>
                  <a:srgbClr val="FF3300"/>
                </a:solidFill>
              </a:rPr>
              <a:t>humano</a:t>
            </a:r>
            <a:endParaRPr lang="en-GB" sz="2400" b="1" dirty="0">
              <a:solidFill>
                <a:srgbClr val="FF3300"/>
              </a:solidFill>
            </a:endParaRPr>
          </a:p>
          <a:p>
            <a:r>
              <a:rPr lang="en-GB" sz="2400" dirty="0"/>
              <a:t>8/ </a:t>
            </a:r>
            <a:r>
              <a:rPr lang="en-GB" sz="2400" dirty="0" err="1"/>
              <a:t>Sé</a:t>
            </a:r>
            <a:r>
              <a:rPr lang="en-GB" sz="2400" dirty="0"/>
              <a:t> </a:t>
            </a:r>
            <a:r>
              <a:rPr lang="en-GB" sz="2400" dirty="0" err="1"/>
              <a:t>inagotable</a:t>
            </a:r>
            <a:endParaRPr lang="en-GB" sz="2400" dirty="0"/>
          </a:p>
          <a:p>
            <a:r>
              <a:rPr lang="en-GB" sz="2400" dirty="0"/>
              <a:t>9/ </a:t>
            </a:r>
            <a:r>
              <a:rPr lang="en-GB" sz="2400" dirty="0" err="1"/>
              <a:t>Sé</a:t>
            </a:r>
            <a:r>
              <a:rPr lang="en-GB" sz="2400" dirty="0"/>
              <a:t> </a:t>
            </a:r>
            <a:r>
              <a:rPr lang="en-GB" sz="2400" dirty="0" err="1"/>
              <a:t>exponencial</a:t>
            </a:r>
            <a:endParaRPr lang="en-GB" sz="2400" dirty="0"/>
          </a:p>
          <a:p>
            <a:r>
              <a:rPr lang="en-GB" sz="2400" dirty="0"/>
              <a:t>10/ </a:t>
            </a:r>
            <a:r>
              <a:rPr lang="en-GB" sz="2400" dirty="0" err="1"/>
              <a:t>Sé</a:t>
            </a:r>
            <a:r>
              <a:rPr lang="en-GB" sz="2400" dirty="0"/>
              <a:t> </a:t>
            </a:r>
            <a:r>
              <a:rPr lang="en-GB" sz="2400" dirty="0" err="1"/>
              <a:t>valiente</a:t>
            </a:r>
            <a:endParaRPr lang="en-GB" sz="2400" dirty="0"/>
          </a:p>
          <a:p>
            <a:endParaRPr lang="en-GB" dirty="0"/>
          </a:p>
          <a:p>
            <a:endParaRPr lang="en-GB" dirty="0"/>
          </a:p>
        </p:txBody>
      </p:sp>
      <p:sp>
        <p:nvSpPr>
          <p:cNvPr id="8" name="CuadroTexto 7">
            <a:extLst>
              <a:ext uri="{FF2B5EF4-FFF2-40B4-BE49-F238E27FC236}">
                <a16:creationId xmlns:a16="http://schemas.microsoft.com/office/drawing/2014/main" id="{9289EDD1-E76F-F84A-3E6D-4313D217DCE8}"/>
              </a:ext>
            </a:extLst>
          </p:cNvPr>
          <p:cNvSpPr txBox="1"/>
          <p:nvPr/>
        </p:nvSpPr>
        <p:spPr>
          <a:xfrm>
            <a:off x="1250065" y="970720"/>
            <a:ext cx="3912243" cy="369332"/>
          </a:xfrm>
          <a:prstGeom prst="rect">
            <a:avLst/>
          </a:prstGeom>
          <a:noFill/>
        </p:spPr>
        <p:txBody>
          <a:bodyPr wrap="square" rtlCol="0">
            <a:spAutoFit/>
          </a:bodyPr>
          <a:lstStyle/>
          <a:p>
            <a:r>
              <a:rPr lang="en-GB" b="1" dirty="0">
                <a:solidFill>
                  <a:srgbClr val="FF3300"/>
                </a:solidFill>
              </a:rPr>
              <a:t>Retail 4.0. 10 reglas para la era digital</a:t>
            </a:r>
          </a:p>
        </p:txBody>
      </p:sp>
      <p:pic>
        <p:nvPicPr>
          <p:cNvPr id="9" name="Imagen 8">
            <a:extLst>
              <a:ext uri="{FF2B5EF4-FFF2-40B4-BE49-F238E27FC236}">
                <a16:creationId xmlns:a16="http://schemas.microsoft.com/office/drawing/2014/main" id="{5EA06020-1952-22DD-E17C-6096F3B4E709}"/>
              </a:ext>
            </a:extLst>
          </p:cNvPr>
          <p:cNvPicPr>
            <a:picLocks noChangeAspect="1"/>
          </p:cNvPicPr>
          <p:nvPr/>
        </p:nvPicPr>
        <p:blipFill>
          <a:blip r:embed="rId6"/>
          <a:stretch>
            <a:fillRect/>
          </a:stretch>
        </p:blipFill>
        <p:spPr>
          <a:xfrm>
            <a:off x="1516283" y="1589973"/>
            <a:ext cx="3051617" cy="3678053"/>
          </a:xfrm>
          <a:prstGeom prst="rect">
            <a:avLst/>
          </a:prstGeom>
        </p:spPr>
      </p:pic>
    </p:spTree>
    <p:extLst>
      <p:ext uri="{BB962C8B-B14F-4D97-AF65-F5344CB8AC3E}">
        <p14:creationId xmlns:p14="http://schemas.microsoft.com/office/powerpoint/2010/main" val="10813613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4919D0-F177-4BBA-9A0B-DBA69E2ED764}"/>
              </a:ext>
            </a:extLst>
          </p:cNvPr>
          <p:cNvSpPr>
            <a:spLocks noGrp="1"/>
          </p:cNvSpPr>
          <p:nvPr>
            <p:ph type="title"/>
          </p:nvPr>
        </p:nvSpPr>
        <p:spPr>
          <a:xfrm>
            <a:off x="1023938" y="199453"/>
            <a:ext cx="8220075" cy="943547"/>
          </a:xfrm>
        </p:spPr>
        <p:txBody>
          <a:bodyPr rtlCol="0">
            <a:normAutofit/>
          </a:bodyPr>
          <a:lstStyle/>
          <a:p>
            <a:r>
              <a:rPr lang="es-ES" sz="2000" noProof="1"/>
              <a:t>La librería híbrida. El nuevo retail</a:t>
            </a:r>
          </a:p>
        </p:txBody>
      </p:sp>
      <p:pic>
        <p:nvPicPr>
          <p:cNvPr id="3" name="Imagen 2">
            <a:extLst>
              <a:ext uri="{FF2B5EF4-FFF2-40B4-BE49-F238E27FC236}">
                <a16:creationId xmlns:a16="http://schemas.microsoft.com/office/drawing/2014/main" id="{BFAD911B-0E0B-E2F8-9FB7-BAB918D9550F}"/>
              </a:ext>
            </a:extLst>
          </p:cNvPr>
          <p:cNvPicPr>
            <a:picLocks noChangeAspect="1"/>
          </p:cNvPicPr>
          <p:nvPr/>
        </p:nvPicPr>
        <p:blipFill>
          <a:blip r:embed="rId3"/>
          <a:stretch>
            <a:fillRect/>
          </a:stretch>
        </p:blipFill>
        <p:spPr>
          <a:xfrm>
            <a:off x="9244013" y="5877567"/>
            <a:ext cx="907561" cy="980431"/>
          </a:xfrm>
          <a:prstGeom prst="rect">
            <a:avLst/>
          </a:prstGeom>
        </p:spPr>
      </p:pic>
      <p:pic>
        <p:nvPicPr>
          <p:cNvPr id="6" name="Imagen 5">
            <a:extLst>
              <a:ext uri="{FF2B5EF4-FFF2-40B4-BE49-F238E27FC236}">
                <a16:creationId xmlns:a16="http://schemas.microsoft.com/office/drawing/2014/main" id="{BF8046DF-6991-4A35-D4F8-4497FD965D80}"/>
              </a:ext>
            </a:extLst>
          </p:cNvPr>
          <p:cNvPicPr>
            <a:picLocks noChangeAspect="1"/>
          </p:cNvPicPr>
          <p:nvPr/>
        </p:nvPicPr>
        <p:blipFill>
          <a:blip r:embed="rId4"/>
          <a:stretch>
            <a:fillRect/>
          </a:stretch>
        </p:blipFill>
        <p:spPr>
          <a:xfrm>
            <a:off x="10238028" y="5925059"/>
            <a:ext cx="865707" cy="865707"/>
          </a:xfrm>
          <a:prstGeom prst="rect">
            <a:avLst/>
          </a:prstGeom>
        </p:spPr>
      </p:pic>
      <p:pic>
        <p:nvPicPr>
          <p:cNvPr id="7" name="Imagen 6">
            <a:extLst>
              <a:ext uri="{FF2B5EF4-FFF2-40B4-BE49-F238E27FC236}">
                <a16:creationId xmlns:a16="http://schemas.microsoft.com/office/drawing/2014/main" id="{3ED7A467-AF7C-A2DC-CE04-CEBFF9661144}"/>
              </a:ext>
            </a:extLst>
          </p:cNvPr>
          <p:cNvPicPr>
            <a:picLocks noChangeAspect="1"/>
          </p:cNvPicPr>
          <p:nvPr/>
        </p:nvPicPr>
        <p:blipFill>
          <a:blip r:embed="rId5"/>
          <a:stretch>
            <a:fillRect/>
          </a:stretch>
        </p:blipFill>
        <p:spPr>
          <a:xfrm>
            <a:off x="11171787" y="5934928"/>
            <a:ext cx="865707" cy="865707"/>
          </a:xfrm>
          <a:prstGeom prst="rect">
            <a:avLst/>
          </a:prstGeom>
        </p:spPr>
      </p:pic>
      <p:sp>
        <p:nvSpPr>
          <p:cNvPr id="4" name="CuadroTexto 3">
            <a:extLst>
              <a:ext uri="{FF2B5EF4-FFF2-40B4-BE49-F238E27FC236}">
                <a16:creationId xmlns:a16="http://schemas.microsoft.com/office/drawing/2014/main" id="{0BDBB49F-5F38-FD14-4381-3DEFE9C83D7C}"/>
              </a:ext>
            </a:extLst>
          </p:cNvPr>
          <p:cNvSpPr txBox="1"/>
          <p:nvPr/>
        </p:nvSpPr>
        <p:spPr>
          <a:xfrm>
            <a:off x="5373847" y="706921"/>
            <a:ext cx="5715300" cy="5170646"/>
          </a:xfrm>
          <a:prstGeom prst="rect">
            <a:avLst/>
          </a:prstGeom>
          <a:noFill/>
        </p:spPr>
        <p:txBody>
          <a:bodyPr wrap="square" rtlCol="0">
            <a:spAutoFit/>
          </a:bodyPr>
          <a:lstStyle/>
          <a:p>
            <a:pPr algn="ctr"/>
            <a:r>
              <a:rPr lang="es-ES" sz="2400" b="1" dirty="0">
                <a:solidFill>
                  <a:srgbClr val="FF3300"/>
                </a:solidFill>
              </a:rPr>
              <a:t>7/ Sé humano</a:t>
            </a:r>
          </a:p>
          <a:p>
            <a:pPr algn="just"/>
            <a:r>
              <a:rPr lang="es-ES" dirty="0"/>
              <a:t>Las empresas deben ser conscientes que hoy </a:t>
            </a:r>
            <a:r>
              <a:rPr lang="es-ES" b="1" dirty="0"/>
              <a:t>el mundo digital lo es todo, pero no todo es digital. </a:t>
            </a:r>
            <a:r>
              <a:rPr lang="es-ES" dirty="0"/>
              <a:t>Hay que centrar todos los eslabones de la cadena de valor en </a:t>
            </a:r>
            <a:r>
              <a:rPr lang="es-ES" b="1" dirty="0"/>
              <a:t>el ser humano; </a:t>
            </a:r>
            <a:r>
              <a:rPr lang="es-ES" dirty="0"/>
              <a:t>el aumento de la digitalización aumentará también la atención prestada a </a:t>
            </a:r>
            <a:r>
              <a:rPr lang="es-ES" b="1" dirty="0"/>
              <a:t>las relaciones personales. </a:t>
            </a:r>
          </a:p>
          <a:p>
            <a:pPr algn="just"/>
            <a:endParaRPr lang="es-ES" b="1" dirty="0"/>
          </a:p>
          <a:p>
            <a:pPr algn="ctr"/>
            <a:r>
              <a:rPr lang="es-ES" dirty="0"/>
              <a:t>Se sintetiza en </a:t>
            </a:r>
            <a:r>
              <a:rPr lang="es-ES" b="1" dirty="0">
                <a:solidFill>
                  <a:srgbClr val="FF3300"/>
                </a:solidFill>
              </a:rPr>
              <a:t>3 “S”</a:t>
            </a:r>
            <a:r>
              <a:rPr lang="es-ES" dirty="0"/>
              <a:t>:</a:t>
            </a:r>
          </a:p>
          <a:p>
            <a:pPr algn="just"/>
            <a:r>
              <a:rPr lang="es-ES" b="1" dirty="0">
                <a:solidFill>
                  <a:srgbClr val="FF3300"/>
                </a:solidFill>
              </a:rPr>
              <a:t>Servicio</a:t>
            </a:r>
            <a:r>
              <a:rPr lang="es-ES" dirty="0"/>
              <a:t>: los clientes reclaman en su visita personal un conocimiento profundo de los productos y servicios además de una actitud positiva y entusiasta.</a:t>
            </a:r>
          </a:p>
          <a:p>
            <a:pPr algn="just"/>
            <a:r>
              <a:rPr lang="es-ES" b="1" dirty="0">
                <a:solidFill>
                  <a:srgbClr val="FF3300"/>
                </a:solidFill>
              </a:rPr>
              <a:t>Sociabilidad</a:t>
            </a:r>
            <a:r>
              <a:rPr lang="es-ES" dirty="0"/>
              <a:t>: los minoristas deben aspirar a convertirse en punto de referencia de su comunidad como espacio de encuentro.</a:t>
            </a:r>
          </a:p>
          <a:p>
            <a:pPr algn="just"/>
            <a:r>
              <a:rPr lang="es-ES" b="1" dirty="0">
                <a:solidFill>
                  <a:srgbClr val="FF3300"/>
                </a:solidFill>
              </a:rPr>
              <a:t>Sostenibilidad</a:t>
            </a:r>
            <a:r>
              <a:rPr lang="es-ES" dirty="0"/>
              <a:t>: prestar gran atención al impacto medioambiental, social y económico de sus acciones, ajustándose al mundo en que vivimos y al desarrollo de futuras generaciones.</a:t>
            </a:r>
          </a:p>
        </p:txBody>
      </p:sp>
      <p:sp>
        <p:nvSpPr>
          <p:cNvPr id="8" name="CuadroTexto 7">
            <a:extLst>
              <a:ext uri="{FF2B5EF4-FFF2-40B4-BE49-F238E27FC236}">
                <a16:creationId xmlns:a16="http://schemas.microsoft.com/office/drawing/2014/main" id="{9289EDD1-E76F-F84A-3E6D-4313D217DCE8}"/>
              </a:ext>
            </a:extLst>
          </p:cNvPr>
          <p:cNvSpPr txBox="1"/>
          <p:nvPr/>
        </p:nvSpPr>
        <p:spPr>
          <a:xfrm>
            <a:off x="1250065" y="970720"/>
            <a:ext cx="3912243" cy="369332"/>
          </a:xfrm>
          <a:prstGeom prst="rect">
            <a:avLst/>
          </a:prstGeom>
          <a:noFill/>
        </p:spPr>
        <p:txBody>
          <a:bodyPr wrap="square" rtlCol="0">
            <a:spAutoFit/>
          </a:bodyPr>
          <a:lstStyle/>
          <a:p>
            <a:r>
              <a:rPr lang="en-GB" b="1" dirty="0">
                <a:solidFill>
                  <a:srgbClr val="FF3300"/>
                </a:solidFill>
              </a:rPr>
              <a:t>Retail 4.0. 10 reglas para la era digital</a:t>
            </a:r>
          </a:p>
        </p:txBody>
      </p:sp>
      <p:pic>
        <p:nvPicPr>
          <p:cNvPr id="9" name="Imagen 8">
            <a:extLst>
              <a:ext uri="{FF2B5EF4-FFF2-40B4-BE49-F238E27FC236}">
                <a16:creationId xmlns:a16="http://schemas.microsoft.com/office/drawing/2014/main" id="{5EA06020-1952-22DD-E17C-6096F3B4E709}"/>
              </a:ext>
            </a:extLst>
          </p:cNvPr>
          <p:cNvPicPr>
            <a:picLocks noChangeAspect="1"/>
          </p:cNvPicPr>
          <p:nvPr/>
        </p:nvPicPr>
        <p:blipFill>
          <a:blip r:embed="rId6"/>
          <a:stretch>
            <a:fillRect/>
          </a:stretch>
        </p:blipFill>
        <p:spPr>
          <a:xfrm>
            <a:off x="1516284" y="1671257"/>
            <a:ext cx="3051617" cy="3678053"/>
          </a:xfrm>
          <a:prstGeom prst="rect">
            <a:avLst/>
          </a:prstGeom>
        </p:spPr>
      </p:pic>
    </p:spTree>
    <p:extLst>
      <p:ext uri="{BB962C8B-B14F-4D97-AF65-F5344CB8AC3E}">
        <p14:creationId xmlns:p14="http://schemas.microsoft.com/office/powerpoint/2010/main" val="25531727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4919D0-F177-4BBA-9A0B-DBA69E2ED764}"/>
              </a:ext>
            </a:extLst>
          </p:cNvPr>
          <p:cNvSpPr>
            <a:spLocks noGrp="1"/>
          </p:cNvSpPr>
          <p:nvPr>
            <p:ph type="title"/>
          </p:nvPr>
        </p:nvSpPr>
        <p:spPr>
          <a:xfrm>
            <a:off x="1023938" y="199453"/>
            <a:ext cx="8220075" cy="943547"/>
          </a:xfrm>
        </p:spPr>
        <p:txBody>
          <a:bodyPr rtlCol="0">
            <a:normAutofit/>
          </a:bodyPr>
          <a:lstStyle/>
          <a:p>
            <a:r>
              <a:rPr lang="es-ES" sz="2000" noProof="1"/>
              <a:t>La librería híbrida. El nuevo retail</a:t>
            </a:r>
          </a:p>
        </p:txBody>
      </p:sp>
      <p:pic>
        <p:nvPicPr>
          <p:cNvPr id="3" name="Imagen 2">
            <a:extLst>
              <a:ext uri="{FF2B5EF4-FFF2-40B4-BE49-F238E27FC236}">
                <a16:creationId xmlns:a16="http://schemas.microsoft.com/office/drawing/2014/main" id="{BFAD911B-0E0B-E2F8-9FB7-BAB918D9550F}"/>
              </a:ext>
            </a:extLst>
          </p:cNvPr>
          <p:cNvPicPr>
            <a:picLocks noChangeAspect="1"/>
          </p:cNvPicPr>
          <p:nvPr/>
        </p:nvPicPr>
        <p:blipFill>
          <a:blip r:embed="rId3"/>
          <a:stretch>
            <a:fillRect/>
          </a:stretch>
        </p:blipFill>
        <p:spPr>
          <a:xfrm>
            <a:off x="9244013" y="5877567"/>
            <a:ext cx="907561" cy="980431"/>
          </a:xfrm>
          <a:prstGeom prst="rect">
            <a:avLst/>
          </a:prstGeom>
        </p:spPr>
      </p:pic>
      <p:pic>
        <p:nvPicPr>
          <p:cNvPr id="6" name="Imagen 5">
            <a:extLst>
              <a:ext uri="{FF2B5EF4-FFF2-40B4-BE49-F238E27FC236}">
                <a16:creationId xmlns:a16="http://schemas.microsoft.com/office/drawing/2014/main" id="{BF8046DF-6991-4A35-D4F8-4497FD965D80}"/>
              </a:ext>
            </a:extLst>
          </p:cNvPr>
          <p:cNvPicPr>
            <a:picLocks noChangeAspect="1"/>
          </p:cNvPicPr>
          <p:nvPr/>
        </p:nvPicPr>
        <p:blipFill>
          <a:blip r:embed="rId4"/>
          <a:stretch>
            <a:fillRect/>
          </a:stretch>
        </p:blipFill>
        <p:spPr>
          <a:xfrm>
            <a:off x="10238028" y="5925059"/>
            <a:ext cx="865707" cy="865707"/>
          </a:xfrm>
          <a:prstGeom prst="rect">
            <a:avLst/>
          </a:prstGeom>
        </p:spPr>
      </p:pic>
      <p:pic>
        <p:nvPicPr>
          <p:cNvPr id="7" name="Imagen 6">
            <a:extLst>
              <a:ext uri="{FF2B5EF4-FFF2-40B4-BE49-F238E27FC236}">
                <a16:creationId xmlns:a16="http://schemas.microsoft.com/office/drawing/2014/main" id="{3ED7A467-AF7C-A2DC-CE04-CEBFF9661144}"/>
              </a:ext>
            </a:extLst>
          </p:cNvPr>
          <p:cNvPicPr>
            <a:picLocks noChangeAspect="1"/>
          </p:cNvPicPr>
          <p:nvPr/>
        </p:nvPicPr>
        <p:blipFill>
          <a:blip r:embed="rId5"/>
          <a:stretch>
            <a:fillRect/>
          </a:stretch>
        </p:blipFill>
        <p:spPr>
          <a:xfrm>
            <a:off x="11171787" y="5934928"/>
            <a:ext cx="865707" cy="865707"/>
          </a:xfrm>
          <a:prstGeom prst="rect">
            <a:avLst/>
          </a:prstGeom>
        </p:spPr>
      </p:pic>
      <p:pic>
        <p:nvPicPr>
          <p:cNvPr id="8" name="Marcador de contenido 7">
            <a:extLst>
              <a:ext uri="{FF2B5EF4-FFF2-40B4-BE49-F238E27FC236}">
                <a16:creationId xmlns:a16="http://schemas.microsoft.com/office/drawing/2014/main" id="{59D26FDE-B63C-68F7-4BB0-BF32D33CE981}"/>
              </a:ext>
            </a:extLst>
          </p:cNvPr>
          <p:cNvPicPr>
            <a:picLocks noGrp="1" noChangeAspect="1"/>
          </p:cNvPicPr>
          <p:nvPr>
            <p:ph idx="1"/>
          </p:nvPr>
        </p:nvPicPr>
        <p:blipFill>
          <a:blip r:embed="rId6"/>
          <a:stretch>
            <a:fillRect/>
          </a:stretch>
        </p:blipFill>
        <p:spPr>
          <a:xfrm>
            <a:off x="1539603" y="1417637"/>
            <a:ext cx="2418061" cy="4022725"/>
          </a:xfrm>
          <a:prstGeom prst="rect">
            <a:avLst/>
          </a:prstGeom>
        </p:spPr>
      </p:pic>
      <p:pic>
        <p:nvPicPr>
          <p:cNvPr id="10" name="Imagen 9">
            <a:extLst>
              <a:ext uri="{FF2B5EF4-FFF2-40B4-BE49-F238E27FC236}">
                <a16:creationId xmlns:a16="http://schemas.microsoft.com/office/drawing/2014/main" id="{C9307DE5-ECB5-92C5-F862-EE20712993AB}"/>
              </a:ext>
            </a:extLst>
          </p:cNvPr>
          <p:cNvPicPr>
            <a:picLocks noChangeAspect="1"/>
          </p:cNvPicPr>
          <p:nvPr/>
        </p:nvPicPr>
        <p:blipFill>
          <a:blip r:embed="rId7"/>
          <a:stretch>
            <a:fillRect/>
          </a:stretch>
        </p:blipFill>
        <p:spPr>
          <a:xfrm>
            <a:off x="3628132" y="4922450"/>
            <a:ext cx="1505843" cy="1585097"/>
          </a:xfrm>
          <a:prstGeom prst="rect">
            <a:avLst/>
          </a:prstGeom>
        </p:spPr>
      </p:pic>
      <p:pic>
        <p:nvPicPr>
          <p:cNvPr id="11" name="Imagen 10">
            <a:extLst>
              <a:ext uri="{FF2B5EF4-FFF2-40B4-BE49-F238E27FC236}">
                <a16:creationId xmlns:a16="http://schemas.microsoft.com/office/drawing/2014/main" id="{2136501E-5892-83DE-F7FB-04FA71EFC035}"/>
              </a:ext>
            </a:extLst>
          </p:cNvPr>
          <p:cNvPicPr>
            <a:picLocks noChangeAspect="1"/>
          </p:cNvPicPr>
          <p:nvPr/>
        </p:nvPicPr>
        <p:blipFill>
          <a:blip r:embed="rId8"/>
          <a:stretch>
            <a:fillRect/>
          </a:stretch>
        </p:blipFill>
        <p:spPr>
          <a:xfrm>
            <a:off x="4387429" y="959905"/>
            <a:ext cx="3846909" cy="2469094"/>
          </a:xfrm>
          <a:prstGeom prst="rect">
            <a:avLst/>
          </a:prstGeom>
        </p:spPr>
      </p:pic>
      <p:pic>
        <p:nvPicPr>
          <p:cNvPr id="12" name="Imagen 11">
            <a:extLst>
              <a:ext uri="{FF2B5EF4-FFF2-40B4-BE49-F238E27FC236}">
                <a16:creationId xmlns:a16="http://schemas.microsoft.com/office/drawing/2014/main" id="{818D2106-CDD9-E205-6311-B922BB9777CB}"/>
              </a:ext>
            </a:extLst>
          </p:cNvPr>
          <p:cNvPicPr>
            <a:picLocks noChangeAspect="1"/>
          </p:cNvPicPr>
          <p:nvPr/>
        </p:nvPicPr>
        <p:blipFill>
          <a:blip r:embed="rId9"/>
          <a:stretch>
            <a:fillRect/>
          </a:stretch>
        </p:blipFill>
        <p:spPr>
          <a:xfrm>
            <a:off x="7988500" y="973388"/>
            <a:ext cx="3846909" cy="2469094"/>
          </a:xfrm>
          <a:prstGeom prst="rect">
            <a:avLst/>
          </a:prstGeom>
        </p:spPr>
      </p:pic>
      <p:pic>
        <p:nvPicPr>
          <p:cNvPr id="13" name="Imagen 12">
            <a:extLst>
              <a:ext uri="{FF2B5EF4-FFF2-40B4-BE49-F238E27FC236}">
                <a16:creationId xmlns:a16="http://schemas.microsoft.com/office/drawing/2014/main" id="{531D19AD-393A-89B4-3B38-441E00E5BC27}"/>
              </a:ext>
            </a:extLst>
          </p:cNvPr>
          <p:cNvPicPr>
            <a:picLocks noChangeAspect="1"/>
          </p:cNvPicPr>
          <p:nvPr/>
        </p:nvPicPr>
        <p:blipFill>
          <a:blip r:embed="rId10"/>
          <a:stretch>
            <a:fillRect/>
          </a:stretch>
        </p:blipFill>
        <p:spPr>
          <a:xfrm>
            <a:off x="5446247" y="3381884"/>
            <a:ext cx="5084505" cy="2671764"/>
          </a:xfrm>
          <a:prstGeom prst="rect">
            <a:avLst/>
          </a:prstGeom>
        </p:spPr>
      </p:pic>
    </p:spTree>
    <p:extLst>
      <p:ext uri="{BB962C8B-B14F-4D97-AF65-F5344CB8AC3E}">
        <p14:creationId xmlns:p14="http://schemas.microsoft.com/office/powerpoint/2010/main" val="1274696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4919D0-F177-4BBA-9A0B-DBA69E2ED764}"/>
              </a:ext>
            </a:extLst>
          </p:cNvPr>
          <p:cNvSpPr>
            <a:spLocks noGrp="1"/>
          </p:cNvSpPr>
          <p:nvPr>
            <p:ph type="title"/>
          </p:nvPr>
        </p:nvSpPr>
        <p:spPr>
          <a:xfrm>
            <a:off x="1023938" y="199453"/>
            <a:ext cx="8220075" cy="943547"/>
          </a:xfrm>
        </p:spPr>
        <p:txBody>
          <a:bodyPr rtlCol="0">
            <a:normAutofit/>
          </a:bodyPr>
          <a:lstStyle/>
          <a:p>
            <a:r>
              <a:rPr lang="es-ES" sz="2000" noProof="1"/>
              <a:t>La librería híbrida. El nuevo retail</a:t>
            </a:r>
          </a:p>
        </p:txBody>
      </p:sp>
      <p:pic>
        <p:nvPicPr>
          <p:cNvPr id="3" name="Imagen 2">
            <a:extLst>
              <a:ext uri="{FF2B5EF4-FFF2-40B4-BE49-F238E27FC236}">
                <a16:creationId xmlns:a16="http://schemas.microsoft.com/office/drawing/2014/main" id="{BFAD911B-0E0B-E2F8-9FB7-BAB918D9550F}"/>
              </a:ext>
            </a:extLst>
          </p:cNvPr>
          <p:cNvPicPr>
            <a:picLocks noChangeAspect="1"/>
          </p:cNvPicPr>
          <p:nvPr/>
        </p:nvPicPr>
        <p:blipFill>
          <a:blip r:embed="rId3"/>
          <a:stretch>
            <a:fillRect/>
          </a:stretch>
        </p:blipFill>
        <p:spPr>
          <a:xfrm>
            <a:off x="9244013" y="5877567"/>
            <a:ext cx="907561" cy="980431"/>
          </a:xfrm>
          <a:prstGeom prst="rect">
            <a:avLst/>
          </a:prstGeom>
        </p:spPr>
      </p:pic>
      <p:pic>
        <p:nvPicPr>
          <p:cNvPr id="6" name="Imagen 5">
            <a:extLst>
              <a:ext uri="{FF2B5EF4-FFF2-40B4-BE49-F238E27FC236}">
                <a16:creationId xmlns:a16="http://schemas.microsoft.com/office/drawing/2014/main" id="{BF8046DF-6991-4A35-D4F8-4497FD965D80}"/>
              </a:ext>
            </a:extLst>
          </p:cNvPr>
          <p:cNvPicPr>
            <a:picLocks noChangeAspect="1"/>
          </p:cNvPicPr>
          <p:nvPr/>
        </p:nvPicPr>
        <p:blipFill>
          <a:blip r:embed="rId4"/>
          <a:stretch>
            <a:fillRect/>
          </a:stretch>
        </p:blipFill>
        <p:spPr>
          <a:xfrm>
            <a:off x="10238028" y="5925059"/>
            <a:ext cx="865707" cy="865707"/>
          </a:xfrm>
          <a:prstGeom prst="rect">
            <a:avLst/>
          </a:prstGeom>
        </p:spPr>
      </p:pic>
      <p:pic>
        <p:nvPicPr>
          <p:cNvPr id="7" name="Imagen 6">
            <a:extLst>
              <a:ext uri="{FF2B5EF4-FFF2-40B4-BE49-F238E27FC236}">
                <a16:creationId xmlns:a16="http://schemas.microsoft.com/office/drawing/2014/main" id="{3ED7A467-AF7C-A2DC-CE04-CEBFF9661144}"/>
              </a:ext>
            </a:extLst>
          </p:cNvPr>
          <p:cNvPicPr>
            <a:picLocks noChangeAspect="1"/>
          </p:cNvPicPr>
          <p:nvPr/>
        </p:nvPicPr>
        <p:blipFill>
          <a:blip r:embed="rId5"/>
          <a:stretch>
            <a:fillRect/>
          </a:stretch>
        </p:blipFill>
        <p:spPr>
          <a:xfrm>
            <a:off x="11171787" y="5934928"/>
            <a:ext cx="865707" cy="865707"/>
          </a:xfrm>
          <a:prstGeom prst="rect">
            <a:avLst/>
          </a:prstGeom>
        </p:spPr>
      </p:pic>
      <p:pic>
        <p:nvPicPr>
          <p:cNvPr id="4" name="Imagen 3">
            <a:extLst>
              <a:ext uri="{FF2B5EF4-FFF2-40B4-BE49-F238E27FC236}">
                <a16:creationId xmlns:a16="http://schemas.microsoft.com/office/drawing/2014/main" id="{217549C7-311E-B15E-3BF2-06202892D0E3}"/>
              </a:ext>
            </a:extLst>
          </p:cNvPr>
          <p:cNvPicPr>
            <a:picLocks noChangeAspect="1"/>
          </p:cNvPicPr>
          <p:nvPr/>
        </p:nvPicPr>
        <p:blipFill>
          <a:blip r:embed="rId6"/>
          <a:stretch>
            <a:fillRect/>
          </a:stretch>
        </p:blipFill>
        <p:spPr>
          <a:xfrm>
            <a:off x="3417760" y="2179110"/>
            <a:ext cx="4449105" cy="3055715"/>
          </a:xfrm>
          <a:prstGeom prst="rect">
            <a:avLst/>
          </a:prstGeom>
        </p:spPr>
      </p:pic>
      <p:pic>
        <p:nvPicPr>
          <p:cNvPr id="5" name="Imagen 4">
            <a:extLst>
              <a:ext uri="{FF2B5EF4-FFF2-40B4-BE49-F238E27FC236}">
                <a16:creationId xmlns:a16="http://schemas.microsoft.com/office/drawing/2014/main" id="{E6C4716F-7E4B-0591-D121-C2C8C3C32818}"/>
              </a:ext>
            </a:extLst>
          </p:cNvPr>
          <p:cNvPicPr>
            <a:picLocks noChangeAspect="1"/>
          </p:cNvPicPr>
          <p:nvPr/>
        </p:nvPicPr>
        <p:blipFill>
          <a:blip r:embed="rId7"/>
          <a:stretch>
            <a:fillRect/>
          </a:stretch>
        </p:blipFill>
        <p:spPr>
          <a:xfrm>
            <a:off x="8725689" y="1165027"/>
            <a:ext cx="1144075" cy="1645336"/>
          </a:xfrm>
          <a:prstGeom prst="rect">
            <a:avLst/>
          </a:prstGeom>
        </p:spPr>
      </p:pic>
      <p:pic>
        <p:nvPicPr>
          <p:cNvPr id="8" name="Imagen 7">
            <a:extLst>
              <a:ext uri="{FF2B5EF4-FFF2-40B4-BE49-F238E27FC236}">
                <a16:creationId xmlns:a16="http://schemas.microsoft.com/office/drawing/2014/main" id="{3D26EC8E-F9F7-ED9A-63C4-42E8B90CE80D}"/>
              </a:ext>
            </a:extLst>
          </p:cNvPr>
          <p:cNvPicPr>
            <a:picLocks noChangeAspect="1"/>
          </p:cNvPicPr>
          <p:nvPr/>
        </p:nvPicPr>
        <p:blipFill>
          <a:blip r:embed="rId8"/>
          <a:stretch>
            <a:fillRect/>
          </a:stretch>
        </p:blipFill>
        <p:spPr>
          <a:xfrm>
            <a:off x="8553718" y="3381333"/>
            <a:ext cx="1144075" cy="1657741"/>
          </a:xfrm>
          <a:prstGeom prst="rect">
            <a:avLst/>
          </a:prstGeom>
        </p:spPr>
      </p:pic>
      <p:pic>
        <p:nvPicPr>
          <p:cNvPr id="9" name="Imagen 8">
            <a:extLst>
              <a:ext uri="{FF2B5EF4-FFF2-40B4-BE49-F238E27FC236}">
                <a16:creationId xmlns:a16="http://schemas.microsoft.com/office/drawing/2014/main" id="{ACD7BF94-1EB6-C337-7C87-C3862FD6877C}"/>
              </a:ext>
            </a:extLst>
          </p:cNvPr>
          <p:cNvPicPr>
            <a:picLocks noChangeAspect="1"/>
          </p:cNvPicPr>
          <p:nvPr/>
        </p:nvPicPr>
        <p:blipFill>
          <a:blip r:embed="rId9"/>
          <a:stretch>
            <a:fillRect/>
          </a:stretch>
        </p:blipFill>
        <p:spPr>
          <a:xfrm>
            <a:off x="1627565" y="1165027"/>
            <a:ext cx="1180654" cy="1790273"/>
          </a:xfrm>
          <a:prstGeom prst="rect">
            <a:avLst/>
          </a:prstGeom>
        </p:spPr>
      </p:pic>
      <p:pic>
        <p:nvPicPr>
          <p:cNvPr id="11" name="Imagen 10">
            <a:extLst>
              <a:ext uri="{FF2B5EF4-FFF2-40B4-BE49-F238E27FC236}">
                <a16:creationId xmlns:a16="http://schemas.microsoft.com/office/drawing/2014/main" id="{C6AB64D4-0953-20AC-C53A-C0452B380F03}"/>
              </a:ext>
            </a:extLst>
          </p:cNvPr>
          <p:cNvPicPr>
            <a:picLocks noChangeAspect="1"/>
          </p:cNvPicPr>
          <p:nvPr/>
        </p:nvPicPr>
        <p:blipFill>
          <a:blip r:embed="rId10"/>
          <a:stretch>
            <a:fillRect/>
          </a:stretch>
        </p:blipFill>
        <p:spPr>
          <a:xfrm>
            <a:off x="1542115" y="3429119"/>
            <a:ext cx="1180654" cy="1805706"/>
          </a:xfrm>
          <a:prstGeom prst="rect">
            <a:avLst/>
          </a:prstGeom>
        </p:spPr>
      </p:pic>
      <p:pic>
        <p:nvPicPr>
          <p:cNvPr id="12" name="Imagen 11">
            <a:extLst>
              <a:ext uri="{FF2B5EF4-FFF2-40B4-BE49-F238E27FC236}">
                <a16:creationId xmlns:a16="http://schemas.microsoft.com/office/drawing/2014/main" id="{B872EFB3-9FE5-BAF5-2E35-5288E8324726}"/>
              </a:ext>
            </a:extLst>
          </p:cNvPr>
          <p:cNvPicPr>
            <a:picLocks noChangeAspect="1"/>
          </p:cNvPicPr>
          <p:nvPr/>
        </p:nvPicPr>
        <p:blipFill>
          <a:blip r:embed="rId11"/>
          <a:stretch>
            <a:fillRect/>
          </a:stretch>
        </p:blipFill>
        <p:spPr>
          <a:xfrm>
            <a:off x="3737323" y="946211"/>
            <a:ext cx="1665831" cy="1298561"/>
          </a:xfrm>
          <a:prstGeom prst="rect">
            <a:avLst/>
          </a:prstGeom>
        </p:spPr>
      </p:pic>
      <p:pic>
        <p:nvPicPr>
          <p:cNvPr id="13" name="Imagen 12">
            <a:extLst>
              <a:ext uri="{FF2B5EF4-FFF2-40B4-BE49-F238E27FC236}">
                <a16:creationId xmlns:a16="http://schemas.microsoft.com/office/drawing/2014/main" id="{4C14E0E6-F476-51F4-2966-46570DDF7CD2}"/>
              </a:ext>
            </a:extLst>
          </p:cNvPr>
          <p:cNvPicPr>
            <a:picLocks noChangeAspect="1"/>
          </p:cNvPicPr>
          <p:nvPr/>
        </p:nvPicPr>
        <p:blipFill>
          <a:blip r:embed="rId12"/>
          <a:stretch>
            <a:fillRect/>
          </a:stretch>
        </p:blipFill>
        <p:spPr>
          <a:xfrm>
            <a:off x="3027539" y="4919205"/>
            <a:ext cx="1135519" cy="1736267"/>
          </a:xfrm>
          <a:prstGeom prst="rect">
            <a:avLst/>
          </a:prstGeom>
        </p:spPr>
      </p:pic>
      <p:pic>
        <p:nvPicPr>
          <p:cNvPr id="15" name="Imagen 14">
            <a:extLst>
              <a:ext uri="{FF2B5EF4-FFF2-40B4-BE49-F238E27FC236}">
                <a16:creationId xmlns:a16="http://schemas.microsoft.com/office/drawing/2014/main" id="{16D9613D-6686-4856-6EA0-2279FAE2CBA5}"/>
              </a:ext>
            </a:extLst>
          </p:cNvPr>
          <p:cNvPicPr>
            <a:picLocks noChangeAspect="1"/>
          </p:cNvPicPr>
          <p:nvPr/>
        </p:nvPicPr>
        <p:blipFill>
          <a:blip r:embed="rId13"/>
          <a:stretch>
            <a:fillRect/>
          </a:stretch>
        </p:blipFill>
        <p:spPr>
          <a:xfrm>
            <a:off x="5889931" y="5009433"/>
            <a:ext cx="1145836" cy="1736267"/>
          </a:xfrm>
          <a:prstGeom prst="rect">
            <a:avLst/>
          </a:prstGeom>
        </p:spPr>
      </p:pic>
      <p:pic>
        <p:nvPicPr>
          <p:cNvPr id="16" name="Imagen 15">
            <a:extLst>
              <a:ext uri="{FF2B5EF4-FFF2-40B4-BE49-F238E27FC236}">
                <a16:creationId xmlns:a16="http://schemas.microsoft.com/office/drawing/2014/main" id="{04817159-9346-90F7-D225-273C292C3D04}"/>
              </a:ext>
            </a:extLst>
          </p:cNvPr>
          <p:cNvPicPr>
            <a:picLocks noChangeAspect="1"/>
          </p:cNvPicPr>
          <p:nvPr/>
        </p:nvPicPr>
        <p:blipFill>
          <a:blip r:embed="rId14"/>
          <a:stretch>
            <a:fillRect/>
          </a:stretch>
        </p:blipFill>
        <p:spPr>
          <a:xfrm>
            <a:off x="6709817" y="671226"/>
            <a:ext cx="1157048" cy="1736267"/>
          </a:xfrm>
          <a:prstGeom prst="rect">
            <a:avLst/>
          </a:prstGeom>
        </p:spPr>
      </p:pic>
    </p:spTree>
    <p:extLst>
      <p:ext uri="{BB962C8B-B14F-4D97-AF65-F5344CB8AC3E}">
        <p14:creationId xmlns:p14="http://schemas.microsoft.com/office/powerpoint/2010/main" val="13059916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4919D0-F177-4BBA-9A0B-DBA69E2ED764}"/>
              </a:ext>
            </a:extLst>
          </p:cNvPr>
          <p:cNvSpPr>
            <a:spLocks noGrp="1"/>
          </p:cNvSpPr>
          <p:nvPr>
            <p:ph type="title"/>
          </p:nvPr>
        </p:nvSpPr>
        <p:spPr>
          <a:xfrm>
            <a:off x="1023938" y="199453"/>
            <a:ext cx="8220075" cy="943547"/>
          </a:xfrm>
        </p:spPr>
        <p:txBody>
          <a:bodyPr rtlCol="0">
            <a:normAutofit/>
          </a:bodyPr>
          <a:lstStyle/>
          <a:p>
            <a:r>
              <a:rPr lang="es-ES" sz="2000" noProof="1"/>
              <a:t>La librería híbrida. El nuevo retail</a:t>
            </a:r>
          </a:p>
        </p:txBody>
      </p:sp>
      <p:pic>
        <p:nvPicPr>
          <p:cNvPr id="3" name="Imagen 2">
            <a:extLst>
              <a:ext uri="{FF2B5EF4-FFF2-40B4-BE49-F238E27FC236}">
                <a16:creationId xmlns:a16="http://schemas.microsoft.com/office/drawing/2014/main" id="{BFAD911B-0E0B-E2F8-9FB7-BAB918D9550F}"/>
              </a:ext>
            </a:extLst>
          </p:cNvPr>
          <p:cNvPicPr>
            <a:picLocks noChangeAspect="1"/>
          </p:cNvPicPr>
          <p:nvPr/>
        </p:nvPicPr>
        <p:blipFill>
          <a:blip r:embed="rId3"/>
          <a:stretch>
            <a:fillRect/>
          </a:stretch>
        </p:blipFill>
        <p:spPr>
          <a:xfrm>
            <a:off x="9244013" y="5877567"/>
            <a:ext cx="907561" cy="980431"/>
          </a:xfrm>
          <a:prstGeom prst="rect">
            <a:avLst/>
          </a:prstGeom>
        </p:spPr>
      </p:pic>
      <p:pic>
        <p:nvPicPr>
          <p:cNvPr id="6" name="Imagen 5">
            <a:extLst>
              <a:ext uri="{FF2B5EF4-FFF2-40B4-BE49-F238E27FC236}">
                <a16:creationId xmlns:a16="http://schemas.microsoft.com/office/drawing/2014/main" id="{BF8046DF-6991-4A35-D4F8-4497FD965D80}"/>
              </a:ext>
            </a:extLst>
          </p:cNvPr>
          <p:cNvPicPr>
            <a:picLocks noChangeAspect="1"/>
          </p:cNvPicPr>
          <p:nvPr/>
        </p:nvPicPr>
        <p:blipFill>
          <a:blip r:embed="rId4"/>
          <a:stretch>
            <a:fillRect/>
          </a:stretch>
        </p:blipFill>
        <p:spPr>
          <a:xfrm>
            <a:off x="10238028" y="5925059"/>
            <a:ext cx="865707" cy="865707"/>
          </a:xfrm>
          <a:prstGeom prst="rect">
            <a:avLst/>
          </a:prstGeom>
        </p:spPr>
      </p:pic>
      <p:pic>
        <p:nvPicPr>
          <p:cNvPr id="7" name="Imagen 6">
            <a:extLst>
              <a:ext uri="{FF2B5EF4-FFF2-40B4-BE49-F238E27FC236}">
                <a16:creationId xmlns:a16="http://schemas.microsoft.com/office/drawing/2014/main" id="{3ED7A467-AF7C-A2DC-CE04-CEBFF9661144}"/>
              </a:ext>
            </a:extLst>
          </p:cNvPr>
          <p:cNvPicPr>
            <a:picLocks noChangeAspect="1"/>
          </p:cNvPicPr>
          <p:nvPr/>
        </p:nvPicPr>
        <p:blipFill>
          <a:blip r:embed="rId5"/>
          <a:stretch>
            <a:fillRect/>
          </a:stretch>
        </p:blipFill>
        <p:spPr>
          <a:xfrm>
            <a:off x="11171787" y="5934928"/>
            <a:ext cx="865707" cy="865707"/>
          </a:xfrm>
          <a:prstGeom prst="rect">
            <a:avLst/>
          </a:prstGeom>
        </p:spPr>
      </p:pic>
      <p:pic>
        <p:nvPicPr>
          <p:cNvPr id="9" name="Imagen 8">
            <a:extLst>
              <a:ext uri="{FF2B5EF4-FFF2-40B4-BE49-F238E27FC236}">
                <a16:creationId xmlns:a16="http://schemas.microsoft.com/office/drawing/2014/main" id="{9FAFCDE6-F1F3-2068-0F71-80335539D342}"/>
              </a:ext>
            </a:extLst>
          </p:cNvPr>
          <p:cNvPicPr>
            <a:picLocks noChangeAspect="1"/>
          </p:cNvPicPr>
          <p:nvPr/>
        </p:nvPicPr>
        <p:blipFill>
          <a:blip r:embed="rId6"/>
          <a:stretch>
            <a:fillRect/>
          </a:stretch>
        </p:blipFill>
        <p:spPr>
          <a:xfrm>
            <a:off x="1576969" y="1133188"/>
            <a:ext cx="4151736" cy="4791871"/>
          </a:xfrm>
          <a:prstGeom prst="rect">
            <a:avLst/>
          </a:prstGeom>
        </p:spPr>
      </p:pic>
      <p:pic>
        <p:nvPicPr>
          <p:cNvPr id="14" name="Imagen 13">
            <a:extLst>
              <a:ext uri="{FF2B5EF4-FFF2-40B4-BE49-F238E27FC236}">
                <a16:creationId xmlns:a16="http://schemas.microsoft.com/office/drawing/2014/main" id="{7CE29029-7A15-C0EB-DC89-8B0F65A6E80E}"/>
              </a:ext>
            </a:extLst>
          </p:cNvPr>
          <p:cNvPicPr>
            <a:picLocks noChangeAspect="1"/>
          </p:cNvPicPr>
          <p:nvPr/>
        </p:nvPicPr>
        <p:blipFill>
          <a:blip r:embed="rId7"/>
          <a:stretch>
            <a:fillRect/>
          </a:stretch>
        </p:blipFill>
        <p:spPr>
          <a:xfrm>
            <a:off x="7735122" y="736259"/>
            <a:ext cx="3017782" cy="969348"/>
          </a:xfrm>
          <a:prstGeom prst="rect">
            <a:avLst/>
          </a:prstGeom>
        </p:spPr>
      </p:pic>
      <p:pic>
        <p:nvPicPr>
          <p:cNvPr id="15" name="Imagen 14">
            <a:extLst>
              <a:ext uri="{FF2B5EF4-FFF2-40B4-BE49-F238E27FC236}">
                <a16:creationId xmlns:a16="http://schemas.microsoft.com/office/drawing/2014/main" id="{46211A1D-67E4-AC75-6390-0FE5573D7E79}"/>
              </a:ext>
            </a:extLst>
          </p:cNvPr>
          <p:cNvPicPr>
            <a:picLocks noChangeAspect="1"/>
          </p:cNvPicPr>
          <p:nvPr/>
        </p:nvPicPr>
        <p:blipFill>
          <a:blip r:embed="rId8"/>
          <a:stretch>
            <a:fillRect/>
          </a:stretch>
        </p:blipFill>
        <p:spPr>
          <a:xfrm>
            <a:off x="7134614" y="1715073"/>
            <a:ext cx="4218798" cy="4279763"/>
          </a:xfrm>
          <a:prstGeom prst="rect">
            <a:avLst/>
          </a:prstGeom>
        </p:spPr>
      </p:pic>
      <p:pic>
        <p:nvPicPr>
          <p:cNvPr id="16" name="Imagen 15">
            <a:extLst>
              <a:ext uri="{FF2B5EF4-FFF2-40B4-BE49-F238E27FC236}">
                <a16:creationId xmlns:a16="http://schemas.microsoft.com/office/drawing/2014/main" id="{862C80FE-CBD5-B5AC-E43F-B604BAA1F5BD}"/>
              </a:ext>
            </a:extLst>
          </p:cNvPr>
          <p:cNvPicPr>
            <a:picLocks noChangeAspect="1"/>
          </p:cNvPicPr>
          <p:nvPr/>
        </p:nvPicPr>
        <p:blipFill>
          <a:blip r:embed="rId9"/>
          <a:stretch>
            <a:fillRect/>
          </a:stretch>
        </p:blipFill>
        <p:spPr>
          <a:xfrm>
            <a:off x="5504428" y="1220933"/>
            <a:ext cx="1554615" cy="2005758"/>
          </a:xfrm>
          <a:prstGeom prst="rect">
            <a:avLst/>
          </a:prstGeom>
        </p:spPr>
      </p:pic>
      <p:pic>
        <p:nvPicPr>
          <p:cNvPr id="17" name="Imagen 16">
            <a:extLst>
              <a:ext uri="{FF2B5EF4-FFF2-40B4-BE49-F238E27FC236}">
                <a16:creationId xmlns:a16="http://schemas.microsoft.com/office/drawing/2014/main" id="{4F4039F7-C99E-7934-911F-4671BFF3968C}"/>
              </a:ext>
            </a:extLst>
          </p:cNvPr>
          <p:cNvPicPr>
            <a:picLocks noChangeAspect="1"/>
          </p:cNvPicPr>
          <p:nvPr/>
        </p:nvPicPr>
        <p:blipFill>
          <a:blip r:embed="rId10"/>
          <a:stretch>
            <a:fillRect/>
          </a:stretch>
        </p:blipFill>
        <p:spPr>
          <a:xfrm>
            <a:off x="5504428" y="3829765"/>
            <a:ext cx="1554615" cy="2011854"/>
          </a:xfrm>
          <a:prstGeom prst="rect">
            <a:avLst/>
          </a:prstGeom>
        </p:spPr>
      </p:pic>
    </p:spTree>
    <p:extLst>
      <p:ext uri="{BB962C8B-B14F-4D97-AF65-F5344CB8AC3E}">
        <p14:creationId xmlns:p14="http://schemas.microsoft.com/office/powerpoint/2010/main" val="866660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4919D0-F177-4BBA-9A0B-DBA69E2ED764}"/>
              </a:ext>
            </a:extLst>
          </p:cNvPr>
          <p:cNvSpPr>
            <a:spLocks noGrp="1"/>
          </p:cNvSpPr>
          <p:nvPr>
            <p:ph type="title"/>
          </p:nvPr>
        </p:nvSpPr>
        <p:spPr>
          <a:xfrm>
            <a:off x="1023938" y="199453"/>
            <a:ext cx="8220075" cy="943547"/>
          </a:xfrm>
        </p:spPr>
        <p:txBody>
          <a:bodyPr rtlCol="0">
            <a:normAutofit/>
          </a:bodyPr>
          <a:lstStyle/>
          <a:p>
            <a:r>
              <a:rPr lang="es-ES" sz="2000" noProof="1"/>
              <a:t>La librería híbrida. El nuevo retail</a:t>
            </a:r>
          </a:p>
        </p:txBody>
      </p:sp>
      <p:pic>
        <p:nvPicPr>
          <p:cNvPr id="3" name="Imagen 2">
            <a:extLst>
              <a:ext uri="{FF2B5EF4-FFF2-40B4-BE49-F238E27FC236}">
                <a16:creationId xmlns:a16="http://schemas.microsoft.com/office/drawing/2014/main" id="{BFAD911B-0E0B-E2F8-9FB7-BAB918D9550F}"/>
              </a:ext>
            </a:extLst>
          </p:cNvPr>
          <p:cNvPicPr>
            <a:picLocks noChangeAspect="1"/>
          </p:cNvPicPr>
          <p:nvPr/>
        </p:nvPicPr>
        <p:blipFill>
          <a:blip r:embed="rId3"/>
          <a:stretch>
            <a:fillRect/>
          </a:stretch>
        </p:blipFill>
        <p:spPr>
          <a:xfrm>
            <a:off x="9244013" y="5877567"/>
            <a:ext cx="907561" cy="980431"/>
          </a:xfrm>
          <a:prstGeom prst="rect">
            <a:avLst/>
          </a:prstGeom>
        </p:spPr>
      </p:pic>
      <p:pic>
        <p:nvPicPr>
          <p:cNvPr id="6" name="Imagen 5">
            <a:extLst>
              <a:ext uri="{FF2B5EF4-FFF2-40B4-BE49-F238E27FC236}">
                <a16:creationId xmlns:a16="http://schemas.microsoft.com/office/drawing/2014/main" id="{BF8046DF-6991-4A35-D4F8-4497FD965D80}"/>
              </a:ext>
            </a:extLst>
          </p:cNvPr>
          <p:cNvPicPr>
            <a:picLocks noChangeAspect="1"/>
          </p:cNvPicPr>
          <p:nvPr/>
        </p:nvPicPr>
        <p:blipFill>
          <a:blip r:embed="rId4"/>
          <a:stretch>
            <a:fillRect/>
          </a:stretch>
        </p:blipFill>
        <p:spPr>
          <a:xfrm>
            <a:off x="10238028" y="5925059"/>
            <a:ext cx="865707" cy="865707"/>
          </a:xfrm>
          <a:prstGeom prst="rect">
            <a:avLst/>
          </a:prstGeom>
        </p:spPr>
      </p:pic>
      <p:pic>
        <p:nvPicPr>
          <p:cNvPr id="7" name="Imagen 6">
            <a:extLst>
              <a:ext uri="{FF2B5EF4-FFF2-40B4-BE49-F238E27FC236}">
                <a16:creationId xmlns:a16="http://schemas.microsoft.com/office/drawing/2014/main" id="{3ED7A467-AF7C-A2DC-CE04-CEBFF9661144}"/>
              </a:ext>
            </a:extLst>
          </p:cNvPr>
          <p:cNvPicPr>
            <a:picLocks noChangeAspect="1"/>
          </p:cNvPicPr>
          <p:nvPr/>
        </p:nvPicPr>
        <p:blipFill>
          <a:blip r:embed="rId5"/>
          <a:stretch>
            <a:fillRect/>
          </a:stretch>
        </p:blipFill>
        <p:spPr>
          <a:xfrm>
            <a:off x="11171787" y="5934928"/>
            <a:ext cx="865707" cy="865707"/>
          </a:xfrm>
          <a:prstGeom prst="rect">
            <a:avLst/>
          </a:prstGeom>
        </p:spPr>
      </p:pic>
      <p:pic>
        <p:nvPicPr>
          <p:cNvPr id="14" name="Imagen 13">
            <a:extLst>
              <a:ext uri="{FF2B5EF4-FFF2-40B4-BE49-F238E27FC236}">
                <a16:creationId xmlns:a16="http://schemas.microsoft.com/office/drawing/2014/main" id="{7CE29029-7A15-C0EB-DC89-8B0F65A6E80E}"/>
              </a:ext>
            </a:extLst>
          </p:cNvPr>
          <p:cNvPicPr>
            <a:picLocks noChangeAspect="1"/>
          </p:cNvPicPr>
          <p:nvPr/>
        </p:nvPicPr>
        <p:blipFill>
          <a:blip r:embed="rId6"/>
          <a:stretch>
            <a:fillRect/>
          </a:stretch>
        </p:blipFill>
        <p:spPr>
          <a:xfrm>
            <a:off x="2116193" y="837945"/>
            <a:ext cx="3017782" cy="969348"/>
          </a:xfrm>
          <a:prstGeom prst="rect">
            <a:avLst/>
          </a:prstGeom>
        </p:spPr>
      </p:pic>
      <p:pic>
        <p:nvPicPr>
          <p:cNvPr id="15" name="Imagen 14">
            <a:extLst>
              <a:ext uri="{FF2B5EF4-FFF2-40B4-BE49-F238E27FC236}">
                <a16:creationId xmlns:a16="http://schemas.microsoft.com/office/drawing/2014/main" id="{46211A1D-67E4-AC75-6390-0FE5573D7E79}"/>
              </a:ext>
            </a:extLst>
          </p:cNvPr>
          <p:cNvPicPr>
            <a:picLocks noChangeAspect="1"/>
          </p:cNvPicPr>
          <p:nvPr/>
        </p:nvPicPr>
        <p:blipFill>
          <a:blip r:embed="rId7"/>
          <a:stretch>
            <a:fillRect/>
          </a:stretch>
        </p:blipFill>
        <p:spPr>
          <a:xfrm>
            <a:off x="1505339" y="1829373"/>
            <a:ext cx="4218798" cy="4279763"/>
          </a:xfrm>
          <a:prstGeom prst="rect">
            <a:avLst/>
          </a:prstGeom>
        </p:spPr>
      </p:pic>
      <p:sp>
        <p:nvSpPr>
          <p:cNvPr id="4" name="CuadroTexto 3">
            <a:extLst>
              <a:ext uri="{FF2B5EF4-FFF2-40B4-BE49-F238E27FC236}">
                <a16:creationId xmlns:a16="http://schemas.microsoft.com/office/drawing/2014/main" id="{09362231-E67F-E76A-F108-8903202F22D8}"/>
              </a:ext>
            </a:extLst>
          </p:cNvPr>
          <p:cNvSpPr txBox="1"/>
          <p:nvPr/>
        </p:nvSpPr>
        <p:spPr>
          <a:xfrm>
            <a:off x="7720013" y="1365153"/>
            <a:ext cx="4471987" cy="4401205"/>
          </a:xfrm>
          <a:prstGeom prst="rect">
            <a:avLst/>
          </a:prstGeom>
          <a:noFill/>
        </p:spPr>
        <p:txBody>
          <a:bodyPr wrap="square" rtlCol="0">
            <a:spAutoFit/>
          </a:bodyPr>
          <a:lstStyle/>
          <a:p>
            <a:r>
              <a:rPr lang="es-ES" sz="2800" dirty="0">
                <a:solidFill>
                  <a:srgbClr val="FF3300"/>
                </a:solidFill>
              </a:rPr>
              <a:t>C</a:t>
            </a:r>
            <a:r>
              <a:rPr lang="es-ES" sz="2800" dirty="0"/>
              <a:t>onfianza</a:t>
            </a:r>
          </a:p>
          <a:p>
            <a:r>
              <a:rPr lang="es-ES" sz="2800" dirty="0">
                <a:solidFill>
                  <a:srgbClr val="FF3300"/>
                </a:solidFill>
              </a:rPr>
              <a:t>C</a:t>
            </a:r>
            <a:r>
              <a:rPr lang="es-ES" sz="2800" dirty="0"/>
              <a:t>onocimiento</a:t>
            </a:r>
          </a:p>
          <a:p>
            <a:r>
              <a:rPr lang="es-ES" sz="2800" dirty="0">
                <a:solidFill>
                  <a:srgbClr val="FF3300"/>
                </a:solidFill>
              </a:rPr>
              <a:t>C</a:t>
            </a:r>
            <a:r>
              <a:rPr lang="es-ES" sz="2800" dirty="0"/>
              <a:t>ercanía</a:t>
            </a:r>
          </a:p>
          <a:p>
            <a:r>
              <a:rPr lang="es-ES" sz="2800" dirty="0">
                <a:solidFill>
                  <a:srgbClr val="FF3300"/>
                </a:solidFill>
              </a:rPr>
              <a:t>C</a:t>
            </a:r>
            <a:r>
              <a:rPr lang="es-ES" sz="2800" dirty="0"/>
              <a:t>alidad</a:t>
            </a:r>
          </a:p>
          <a:p>
            <a:r>
              <a:rPr lang="es-ES" sz="2800" dirty="0">
                <a:solidFill>
                  <a:srgbClr val="FF3300"/>
                </a:solidFill>
              </a:rPr>
              <a:t>C</a:t>
            </a:r>
            <a:r>
              <a:rPr lang="es-ES" sz="2800" dirty="0"/>
              <a:t>onvivencia</a:t>
            </a:r>
          </a:p>
          <a:p>
            <a:r>
              <a:rPr lang="es-ES" sz="2800" dirty="0">
                <a:solidFill>
                  <a:srgbClr val="FF3300"/>
                </a:solidFill>
              </a:rPr>
              <a:t>C</a:t>
            </a:r>
            <a:r>
              <a:rPr lang="es-ES" sz="2800" dirty="0"/>
              <a:t>alor</a:t>
            </a:r>
          </a:p>
          <a:p>
            <a:r>
              <a:rPr lang="es-ES" sz="2800" dirty="0">
                <a:solidFill>
                  <a:srgbClr val="FF3300"/>
                </a:solidFill>
              </a:rPr>
              <a:t>C</a:t>
            </a:r>
            <a:r>
              <a:rPr lang="es-ES" sz="2800" dirty="0"/>
              <a:t>onsejo</a:t>
            </a:r>
          </a:p>
          <a:p>
            <a:r>
              <a:rPr lang="es-ES" sz="2800" dirty="0">
                <a:solidFill>
                  <a:srgbClr val="FF3300"/>
                </a:solidFill>
              </a:rPr>
              <a:t>C</a:t>
            </a:r>
            <a:r>
              <a:rPr lang="es-ES" sz="2800" dirty="0"/>
              <a:t>apacidad</a:t>
            </a:r>
          </a:p>
          <a:p>
            <a:r>
              <a:rPr lang="es-ES" sz="2800" dirty="0">
                <a:solidFill>
                  <a:srgbClr val="FF3300"/>
                </a:solidFill>
              </a:rPr>
              <a:t>C</a:t>
            </a:r>
            <a:r>
              <a:rPr lang="es-ES" sz="2800" dirty="0"/>
              <a:t>omplicidad</a:t>
            </a:r>
          </a:p>
          <a:p>
            <a:r>
              <a:rPr lang="es-ES" sz="2800" dirty="0">
                <a:solidFill>
                  <a:srgbClr val="FF3300"/>
                </a:solidFill>
              </a:rPr>
              <a:t>C</a:t>
            </a:r>
            <a:r>
              <a:rPr lang="es-ES" sz="2800" dirty="0"/>
              <a:t>ompromiso</a:t>
            </a:r>
          </a:p>
        </p:txBody>
      </p:sp>
      <p:sp>
        <p:nvSpPr>
          <p:cNvPr id="8" name="Abrir llave 7">
            <a:extLst>
              <a:ext uri="{FF2B5EF4-FFF2-40B4-BE49-F238E27FC236}">
                <a16:creationId xmlns:a16="http://schemas.microsoft.com/office/drawing/2014/main" id="{607ED51B-84BF-2B46-E8F2-3A04E7E27417}"/>
              </a:ext>
            </a:extLst>
          </p:cNvPr>
          <p:cNvSpPr/>
          <p:nvPr/>
        </p:nvSpPr>
        <p:spPr>
          <a:xfrm>
            <a:off x="6467866" y="1228397"/>
            <a:ext cx="607304" cy="4649170"/>
          </a:xfrm>
          <a:prstGeom prst="leftBrace">
            <a:avLst/>
          </a:prstGeom>
          <a:ln w="12700">
            <a:solidFill>
              <a:srgbClr val="FF3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rgbClr val="FF3300"/>
              </a:solidFill>
            </a:endParaRPr>
          </a:p>
        </p:txBody>
      </p:sp>
    </p:spTree>
    <p:extLst>
      <p:ext uri="{BB962C8B-B14F-4D97-AF65-F5344CB8AC3E}">
        <p14:creationId xmlns:p14="http://schemas.microsoft.com/office/powerpoint/2010/main" val="11166969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4919D0-F177-4BBA-9A0B-DBA69E2ED764}"/>
              </a:ext>
            </a:extLst>
          </p:cNvPr>
          <p:cNvSpPr>
            <a:spLocks noGrp="1"/>
          </p:cNvSpPr>
          <p:nvPr>
            <p:ph type="title"/>
          </p:nvPr>
        </p:nvSpPr>
        <p:spPr>
          <a:xfrm>
            <a:off x="1023938" y="199453"/>
            <a:ext cx="8220075" cy="943547"/>
          </a:xfrm>
        </p:spPr>
        <p:txBody>
          <a:bodyPr rtlCol="0">
            <a:normAutofit/>
          </a:bodyPr>
          <a:lstStyle/>
          <a:p>
            <a:r>
              <a:rPr lang="es-ES" sz="2000" noProof="1"/>
              <a:t>La librería híbrida. El nuevo retail</a:t>
            </a:r>
          </a:p>
        </p:txBody>
      </p:sp>
      <p:pic>
        <p:nvPicPr>
          <p:cNvPr id="3" name="Imagen 2">
            <a:extLst>
              <a:ext uri="{FF2B5EF4-FFF2-40B4-BE49-F238E27FC236}">
                <a16:creationId xmlns:a16="http://schemas.microsoft.com/office/drawing/2014/main" id="{BFAD911B-0E0B-E2F8-9FB7-BAB918D9550F}"/>
              </a:ext>
            </a:extLst>
          </p:cNvPr>
          <p:cNvPicPr>
            <a:picLocks noChangeAspect="1"/>
          </p:cNvPicPr>
          <p:nvPr/>
        </p:nvPicPr>
        <p:blipFill>
          <a:blip r:embed="rId3"/>
          <a:stretch>
            <a:fillRect/>
          </a:stretch>
        </p:blipFill>
        <p:spPr>
          <a:xfrm>
            <a:off x="9244013" y="5877567"/>
            <a:ext cx="907561" cy="980431"/>
          </a:xfrm>
          <a:prstGeom prst="rect">
            <a:avLst/>
          </a:prstGeom>
        </p:spPr>
      </p:pic>
      <p:pic>
        <p:nvPicPr>
          <p:cNvPr id="6" name="Imagen 5">
            <a:extLst>
              <a:ext uri="{FF2B5EF4-FFF2-40B4-BE49-F238E27FC236}">
                <a16:creationId xmlns:a16="http://schemas.microsoft.com/office/drawing/2014/main" id="{BF8046DF-6991-4A35-D4F8-4497FD965D80}"/>
              </a:ext>
            </a:extLst>
          </p:cNvPr>
          <p:cNvPicPr>
            <a:picLocks noChangeAspect="1"/>
          </p:cNvPicPr>
          <p:nvPr/>
        </p:nvPicPr>
        <p:blipFill>
          <a:blip r:embed="rId4"/>
          <a:stretch>
            <a:fillRect/>
          </a:stretch>
        </p:blipFill>
        <p:spPr>
          <a:xfrm>
            <a:off x="10238028" y="5925059"/>
            <a:ext cx="865707" cy="865707"/>
          </a:xfrm>
          <a:prstGeom prst="rect">
            <a:avLst/>
          </a:prstGeom>
        </p:spPr>
      </p:pic>
      <p:pic>
        <p:nvPicPr>
          <p:cNvPr id="7" name="Imagen 6">
            <a:extLst>
              <a:ext uri="{FF2B5EF4-FFF2-40B4-BE49-F238E27FC236}">
                <a16:creationId xmlns:a16="http://schemas.microsoft.com/office/drawing/2014/main" id="{3ED7A467-AF7C-A2DC-CE04-CEBFF9661144}"/>
              </a:ext>
            </a:extLst>
          </p:cNvPr>
          <p:cNvPicPr>
            <a:picLocks noChangeAspect="1"/>
          </p:cNvPicPr>
          <p:nvPr/>
        </p:nvPicPr>
        <p:blipFill>
          <a:blip r:embed="rId5"/>
          <a:stretch>
            <a:fillRect/>
          </a:stretch>
        </p:blipFill>
        <p:spPr>
          <a:xfrm>
            <a:off x="11171787" y="5934928"/>
            <a:ext cx="865707" cy="865707"/>
          </a:xfrm>
          <a:prstGeom prst="rect">
            <a:avLst/>
          </a:prstGeom>
        </p:spPr>
      </p:pic>
      <p:pic>
        <p:nvPicPr>
          <p:cNvPr id="5" name="Imagen 4">
            <a:extLst>
              <a:ext uri="{FF2B5EF4-FFF2-40B4-BE49-F238E27FC236}">
                <a16:creationId xmlns:a16="http://schemas.microsoft.com/office/drawing/2014/main" id="{BBD97F4E-383F-EB4A-2F3B-6CBC5160FBA4}"/>
              </a:ext>
            </a:extLst>
          </p:cNvPr>
          <p:cNvPicPr>
            <a:picLocks noChangeAspect="1"/>
          </p:cNvPicPr>
          <p:nvPr/>
        </p:nvPicPr>
        <p:blipFill rotWithShape="1">
          <a:blip r:embed="rId6"/>
          <a:srcRect b="22341"/>
          <a:stretch/>
        </p:blipFill>
        <p:spPr>
          <a:xfrm>
            <a:off x="1023939" y="1343026"/>
            <a:ext cx="5276850" cy="4229100"/>
          </a:xfrm>
          <a:prstGeom prst="rect">
            <a:avLst/>
          </a:prstGeom>
          <a:ln>
            <a:noFill/>
          </a:ln>
          <a:effectLst>
            <a:outerShdw blurRad="292100" dist="139700" dir="2700000" algn="tl" rotWithShape="0">
              <a:srgbClr val="333333">
                <a:alpha val="65000"/>
              </a:srgbClr>
            </a:outerShdw>
          </a:effectLst>
        </p:spPr>
      </p:pic>
      <p:pic>
        <p:nvPicPr>
          <p:cNvPr id="13" name="Imagen 12">
            <a:extLst>
              <a:ext uri="{FF2B5EF4-FFF2-40B4-BE49-F238E27FC236}">
                <a16:creationId xmlns:a16="http://schemas.microsoft.com/office/drawing/2014/main" id="{4B8C3B9B-DFA1-EFEB-2EE8-889B868442F1}"/>
              </a:ext>
            </a:extLst>
          </p:cNvPr>
          <p:cNvPicPr>
            <a:picLocks noChangeAspect="1"/>
          </p:cNvPicPr>
          <p:nvPr/>
        </p:nvPicPr>
        <p:blipFill rotWithShape="1">
          <a:blip r:embed="rId7"/>
          <a:srcRect l="31290" t="32275" r="31914" b="17896"/>
          <a:stretch/>
        </p:blipFill>
        <p:spPr>
          <a:xfrm>
            <a:off x="6515100" y="1343025"/>
            <a:ext cx="5143500" cy="42291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99883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4919D0-F177-4BBA-9A0B-DBA69E2ED764}"/>
              </a:ext>
            </a:extLst>
          </p:cNvPr>
          <p:cNvSpPr>
            <a:spLocks noGrp="1"/>
          </p:cNvSpPr>
          <p:nvPr>
            <p:ph type="title"/>
          </p:nvPr>
        </p:nvSpPr>
        <p:spPr>
          <a:xfrm>
            <a:off x="1023938" y="199453"/>
            <a:ext cx="8220075" cy="943547"/>
          </a:xfrm>
        </p:spPr>
        <p:txBody>
          <a:bodyPr rtlCol="0">
            <a:normAutofit/>
          </a:bodyPr>
          <a:lstStyle/>
          <a:p>
            <a:r>
              <a:rPr lang="es-ES" sz="2000" noProof="1"/>
              <a:t>La librería híbrida. El nuevo retail</a:t>
            </a:r>
          </a:p>
        </p:txBody>
      </p:sp>
      <p:pic>
        <p:nvPicPr>
          <p:cNvPr id="3" name="Imagen 2">
            <a:extLst>
              <a:ext uri="{FF2B5EF4-FFF2-40B4-BE49-F238E27FC236}">
                <a16:creationId xmlns:a16="http://schemas.microsoft.com/office/drawing/2014/main" id="{BFAD911B-0E0B-E2F8-9FB7-BAB918D9550F}"/>
              </a:ext>
            </a:extLst>
          </p:cNvPr>
          <p:cNvPicPr>
            <a:picLocks noChangeAspect="1"/>
          </p:cNvPicPr>
          <p:nvPr/>
        </p:nvPicPr>
        <p:blipFill>
          <a:blip r:embed="rId3"/>
          <a:stretch>
            <a:fillRect/>
          </a:stretch>
        </p:blipFill>
        <p:spPr>
          <a:xfrm>
            <a:off x="9244013" y="5877567"/>
            <a:ext cx="907561" cy="980431"/>
          </a:xfrm>
          <a:prstGeom prst="rect">
            <a:avLst/>
          </a:prstGeom>
        </p:spPr>
      </p:pic>
      <p:pic>
        <p:nvPicPr>
          <p:cNvPr id="6" name="Imagen 5">
            <a:extLst>
              <a:ext uri="{FF2B5EF4-FFF2-40B4-BE49-F238E27FC236}">
                <a16:creationId xmlns:a16="http://schemas.microsoft.com/office/drawing/2014/main" id="{BF8046DF-6991-4A35-D4F8-4497FD965D80}"/>
              </a:ext>
            </a:extLst>
          </p:cNvPr>
          <p:cNvPicPr>
            <a:picLocks noChangeAspect="1"/>
          </p:cNvPicPr>
          <p:nvPr/>
        </p:nvPicPr>
        <p:blipFill>
          <a:blip r:embed="rId4"/>
          <a:stretch>
            <a:fillRect/>
          </a:stretch>
        </p:blipFill>
        <p:spPr>
          <a:xfrm>
            <a:off x="10238028" y="5925059"/>
            <a:ext cx="865707" cy="865707"/>
          </a:xfrm>
          <a:prstGeom prst="rect">
            <a:avLst/>
          </a:prstGeom>
        </p:spPr>
      </p:pic>
      <p:pic>
        <p:nvPicPr>
          <p:cNvPr id="7" name="Imagen 6">
            <a:extLst>
              <a:ext uri="{FF2B5EF4-FFF2-40B4-BE49-F238E27FC236}">
                <a16:creationId xmlns:a16="http://schemas.microsoft.com/office/drawing/2014/main" id="{3ED7A467-AF7C-A2DC-CE04-CEBFF9661144}"/>
              </a:ext>
            </a:extLst>
          </p:cNvPr>
          <p:cNvPicPr>
            <a:picLocks noChangeAspect="1"/>
          </p:cNvPicPr>
          <p:nvPr/>
        </p:nvPicPr>
        <p:blipFill>
          <a:blip r:embed="rId5"/>
          <a:stretch>
            <a:fillRect/>
          </a:stretch>
        </p:blipFill>
        <p:spPr>
          <a:xfrm>
            <a:off x="11171787" y="5934928"/>
            <a:ext cx="865707" cy="865707"/>
          </a:xfrm>
          <a:prstGeom prst="rect">
            <a:avLst/>
          </a:prstGeom>
        </p:spPr>
      </p:pic>
      <p:pic>
        <p:nvPicPr>
          <p:cNvPr id="4" name="Imagen 3">
            <a:extLst>
              <a:ext uri="{FF2B5EF4-FFF2-40B4-BE49-F238E27FC236}">
                <a16:creationId xmlns:a16="http://schemas.microsoft.com/office/drawing/2014/main" id="{8F50AB25-0A0E-76EC-B7F4-2BB08B4F343E}"/>
              </a:ext>
            </a:extLst>
          </p:cNvPr>
          <p:cNvPicPr>
            <a:picLocks noChangeAspect="1"/>
          </p:cNvPicPr>
          <p:nvPr/>
        </p:nvPicPr>
        <p:blipFill>
          <a:blip r:embed="rId6"/>
          <a:stretch>
            <a:fillRect/>
          </a:stretch>
        </p:blipFill>
        <p:spPr>
          <a:xfrm>
            <a:off x="1624012" y="885254"/>
            <a:ext cx="3805238" cy="1943100"/>
          </a:xfrm>
          <a:prstGeom prst="rect">
            <a:avLst/>
          </a:prstGeom>
        </p:spPr>
      </p:pic>
      <p:pic>
        <p:nvPicPr>
          <p:cNvPr id="9" name="Imagen 8">
            <a:extLst>
              <a:ext uri="{FF2B5EF4-FFF2-40B4-BE49-F238E27FC236}">
                <a16:creationId xmlns:a16="http://schemas.microsoft.com/office/drawing/2014/main" id="{B03946DF-7C12-4E8A-7373-A0A0629217D1}"/>
              </a:ext>
            </a:extLst>
          </p:cNvPr>
          <p:cNvPicPr>
            <a:picLocks noChangeAspect="1"/>
          </p:cNvPicPr>
          <p:nvPr/>
        </p:nvPicPr>
        <p:blipFill rotWithShape="1">
          <a:blip r:embed="rId7"/>
          <a:srcRect l="27539" t="39445" r="28984" b="26032"/>
          <a:stretch/>
        </p:blipFill>
        <p:spPr>
          <a:xfrm>
            <a:off x="1023938" y="2985802"/>
            <a:ext cx="5300663" cy="2243138"/>
          </a:xfrm>
          <a:prstGeom prst="rect">
            <a:avLst/>
          </a:prstGeom>
        </p:spPr>
      </p:pic>
      <p:pic>
        <p:nvPicPr>
          <p:cNvPr id="11" name="Imagen 10">
            <a:extLst>
              <a:ext uri="{FF2B5EF4-FFF2-40B4-BE49-F238E27FC236}">
                <a16:creationId xmlns:a16="http://schemas.microsoft.com/office/drawing/2014/main" id="{77AA3C1D-B936-5B32-E0C3-47D6CBA0C229}"/>
              </a:ext>
            </a:extLst>
          </p:cNvPr>
          <p:cNvPicPr>
            <a:picLocks noChangeAspect="1"/>
          </p:cNvPicPr>
          <p:nvPr/>
        </p:nvPicPr>
        <p:blipFill rotWithShape="1">
          <a:blip r:embed="rId8"/>
          <a:srcRect l="25431" t="25558" r="26991" b="11029"/>
          <a:stretch/>
        </p:blipFill>
        <p:spPr>
          <a:xfrm>
            <a:off x="2143125" y="5374990"/>
            <a:ext cx="2647950" cy="1168685"/>
          </a:xfrm>
          <a:prstGeom prst="rect">
            <a:avLst/>
          </a:prstGeom>
        </p:spPr>
      </p:pic>
      <p:pic>
        <p:nvPicPr>
          <p:cNvPr id="14" name="Imagen 13">
            <a:extLst>
              <a:ext uri="{FF2B5EF4-FFF2-40B4-BE49-F238E27FC236}">
                <a16:creationId xmlns:a16="http://schemas.microsoft.com/office/drawing/2014/main" id="{8902C6BA-21F8-7A37-29E6-9359BA41484F}"/>
              </a:ext>
            </a:extLst>
          </p:cNvPr>
          <p:cNvPicPr>
            <a:picLocks noChangeAspect="1"/>
          </p:cNvPicPr>
          <p:nvPr/>
        </p:nvPicPr>
        <p:blipFill>
          <a:blip r:embed="rId9"/>
          <a:stretch>
            <a:fillRect/>
          </a:stretch>
        </p:blipFill>
        <p:spPr>
          <a:xfrm>
            <a:off x="7400926" y="295538"/>
            <a:ext cx="4103199" cy="1834154"/>
          </a:xfrm>
          <a:prstGeom prst="rect">
            <a:avLst/>
          </a:prstGeom>
          <a:ln>
            <a:noFill/>
          </a:ln>
          <a:effectLst>
            <a:outerShdw blurRad="292100" dist="139700" dir="2700000" algn="tl" rotWithShape="0">
              <a:srgbClr val="333333">
                <a:alpha val="65000"/>
              </a:srgbClr>
            </a:outerShdw>
          </a:effectLst>
        </p:spPr>
      </p:pic>
      <p:pic>
        <p:nvPicPr>
          <p:cNvPr id="15" name="Imagen 14">
            <a:extLst>
              <a:ext uri="{FF2B5EF4-FFF2-40B4-BE49-F238E27FC236}">
                <a16:creationId xmlns:a16="http://schemas.microsoft.com/office/drawing/2014/main" id="{ECEFD04B-6EBA-039C-0E63-5FB3712288BB}"/>
              </a:ext>
            </a:extLst>
          </p:cNvPr>
          <p:cNvPicPr>
            <a:picLocks noChangeAspect="1"/>
          </p:cNvPicPr>
          <p:nvPr/>
        </p:nvPicPr>
        <p:blipFill>
          <a:blip r:embed="rId10"/>
          <a:stretch>
            <a:fillRect/>
          </a:stretch>
        </p:blipFill>
        <p:spPr>
          <a:xfrm>
            <a:off x="7387981" y="2256668"/>
            <a:ext cx="4129087" cy="1600023"/>
          </a:xfrm>
          <a:prstGeom prst="rect">
            <a:avLst/>
          </a:prstGeom>
          <a:ln>
            <a:noFill/>
          </a:ln>
          <a:effectLst>
            <a:outerShdw blurRad="292100" dist="139700" dir="2700000" algn="tl" rotWithShape="0">
              <a:srgbClr val="333333">
                <a:alpha val="65000"/>
              </a:srgbClr>
            </a:outerShdw>
          </a:effectLst>
        </p:spPr>
      </p:pic>
      <p:pic>
        <p:nvPicPr>
          <p:cNvPr id="17" name="Imagen 16">
            <a:extLst>
              <a:ext uri="{FF2B5EF4-FFF2-40B4-BE49-F238E27FC236}">
                <a16:creationId xmlns:a16="http://schemas.microsoft.com/office/drawing/2014/main" id="{2E9A95DF-4859-3BD2-EADF-EFB03A4E8CDB}"/>
              </a:ext>
            </a:extLst>
          </p:cNvPr>
          <p:cNvPicPr>
            <a:picLocks noChangeAspect="1"/>
          </p:cNvPicPr>
          <p:nvPr/>
        </p:nvPicPr>
        <p:blipFill rotWithShape="1">
          <a:blip r:embed="rId11"/>
          <a:srcRect l="10430" t="23834" r="42696" b="32848"/>
          <a:stretch/>
        </p:blipFill>
        <p:spPr>
          <a:xfrm>
            <a:off x="7400926" y="3943138"/>
            <a:ext cx="4116142" cy="195617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447178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4919D0-F177-4BBA-9A0B-DBA69E2ED764}"/>
              </a:ext>
            </a:extLst>
          </p:cNvPr>
          <p:cNvSpPr>
            <a:spLocks noGrp="1"/>
          </p:cNvSpPr>
          <p:nvPr>
            <p:ph type="title"/>
          </p:nvPr>
        </p:nvSpPr>
        <p:spPr>
          <a:xfrm>
            <a:off x="1023938" y="199453"/>
            <a:ext cx="8220075" cy="943547"/>
          </a:xfrm>
        </p:spPr>
        <p:txBody>
          <a:bodyPr rtlCol="0">
            <a:normAutofit/>
          </a:bodyPr>
          <a:lstStyle/>
          <a:p>
            <a:r>
              <a:rPr lang="es-ES" sz="2000" noProof="1"/>
              <a:t>La librería híbrida. El nuevo retail</a:t>
            </a:r>
          </a:p>
        </p:txBody>
      </p:sp>
      <p:pic>
        <p:nvPicPr>
          <p:cNvPr id="3" name="Imagen 2">
            <a:extLst>
              <a:ext uri="{FF2B5EF4-FFF2-40B4-BE49-F238E27FC236}">
                <a16:creationId xmlns:a16="http://schemas.microsoft.com/office/drawing/2014/main" id="{BFAD911B-0E0B-E2F8-9FB7-BAB918D9550F}"/>
              </a:ext>
            </a:extLst>
          </p:cNvPr>
          <p:cNvPicPr>
            <a:picLocks noChangeAspect="1"/>
          </p:cNvPicPr>
          <p:nvPr/>
        </p:nvPicPr>
        <p:blipFill>
          <a:blip r:embed="rId3"/>
          <a:stretch>
            <a:fillRect/>
          </a:stretch>
        </p:blipFill>
        <p:spPr>
          <a:xfrm>
            <a:off x="9244013" y="5877567"/>
            <a:ext cx="907561" cy="980431"/>
          </a:xfrm>
          <a:prstGeom prst="rect">
            <a:avLst/>
          </a:prstGeom>
        </p:spPr>
      </p:pic>
      <p:pic>
        <p:nvPicPr>
          <p:cNvPr id="6" name="Imagen 5">
            <a:extLst>
              <a:ext uri="{FF2B5EF4-FFF2-40B4-BE49-F238E27FC236}">
                <a16:creationId xmlns:a16="http://schemas.microsoft.com/office/drawing/2014/main" id="{BF8046DF-6991-4A35-D4F8-4497FD965D80}"/>
              </a:ext>
            </a:extLst>
          </p:cNvPr>
          <p:cNvPicPr>
            <a:picLocks noChangeAspect="1"/>
          </p:cNvPicPr>
          <p:nvPr/>
        </p:nvPicPr>
        <p:blipFill>
          <a:blip r:embed="rId4"/>
          <a:stretch>
            <a:fillRect/>
          </a:stretch>
        </p:blipFill>
        <p:spPr>
          <a:xfrm>
            <a:off x="10238028" y="5925059"/>
            <a:ext cx="865707" cy="865707"/>
          </a:xfrm>
          <a:prstGeom prst="rect">
            <a:avLst/>
          </a:prstGeom>
        </p:spPr>
      </p:pic>
      <p:pic>
        <p:nvPicPr>
          <p:cNvPr id="7" name="Imagen 6">
            <a:extLst>
              <a:ext uri="{FF2B5EF4-FFF2-40B4-BE49-F238E27FC236}">
                <a16:creationId xmlns:a16="http://schemas.microsoft.com/office/drawing/2014/main" id="{3ED7A467-AF7C-A2DC-CE04-CEBFF9661144}"/>
              </a:ext>
            </a:extLst>
          </p:cNvPr>
          <p:cNvPicPr>
            <a:picLocks noChangeAspect="1"/>
          </p:cNvPicPr>
          <p:nvPr/>
        </p:nvPicPr>
        <p:blipFill>
          <a:blip r:embed="rId5"/>
          <a:stretch>
            <a:fillRect/>
          </a:stretch>
        </p:blipFill>
        <p:spPr>
          <a:xfrm>
            <a:off x="11171787" y="5934928"/>
            <a:ext cx="865707" cy="865707"/>
          </a:xfrm>
          <a:prstGeom prst="rect">
            <a:avLst/>
          </a:prstGeom>
        </p:spPr>
      </p:pic>
      <p:pic>
        <p:nvPicPr>
          <p:cNvPr id="5" name="Imagen 4">
            <a:extLst>
              <a:ext uri="{FF2B5EF4-FFF2-40B4-BE49-F238E27FC236}">
                <a16:creationId xmlns:a16="http://schemas.microsoft.com/office/drawing/2014/main" id="{A938FD39-26A5-0696-AAA3-E39B42FB165A}"/>
              </a:ext>
            </a:extLst>
          </p:cNvPr>
          <p:cNvPicPr>
            <a:picLocks noChangeAspect="1"/>
          </p:cNvPicPr>
          <p:nvPr/>
        </p:nvPicPr>
        <p:blipFill>
          <a:blip r:embed="rId6"/>
          <a:stretch>
            <a:fillRect/>
          </a:stretch>
        </p:blipFill>
        <p:spPr>
          <a:xfrm>
            <a:off x="1023938" y="3134578"/>
            <a:ext cx="3493569" cy="2800350"/>
          </a:xfrm>
          <a:prstGeom prst="rect">
            <a:avLst/>
          </a:prstGeom>
          <a:ln>
            <a:noFill/>
          </a:ln>
          <a:effectLst>
            <a:outerShdw blurRad="292100" dist="139700" dir="2700000" algn="tl" rotWithShape="0">
              <a:srgbClr val="333333">
                <a:alpha val="65000"/>
              </a:srgbClr>
            </a:outerShdw>
          </a:effectLst>
        </p:spPr>
      </p:pic>
      <p:pic>
        <p:nvPicPr>
          <p:cNvPr id="8" name="Imagen 7">
            <a:extLst>
              <a:ext uri="{FF2B5EF4-FFF2-40B4-BE49-F238E27FC236}">
                <a16:creationId xmlns:a16="http://schemas.microsoft.com/office/drawing/2014/main" id="{0A36D1B1-56C5-93DC-F024-0465C2350C40}"/>
              </a:ext>
            </a:extLst>
          </p:cNvPr>
          <p:cNvPicPr>
            <a:picLocks noChangeAspect="1"/>
          </p:cNvPicPr>
          <p:nvPr/>
        </p:nvPicPr>
        <p:blipFill>
          <a:blip r:embed="rId7"/>
          <a:stretch>
            <a:fillRect/>
          </a:stretch>
        </p:blipFill>
        <p:spPr>
          <a:xfrm>
            <a:off x="4834815" y="2441447"/>
            <a:ext cx="3157538" cy="2286000"/>
          </a:xfrm>
          <a:prstGeom prst="rect">
            <a:avLst/>
          </a:prstGeom>
          <a:ln>
            <a:noFill/>
          </a:ln>
          <a:effectLst>
            <a:outerShdw blurRad="292100" dist="139700" dir="2700000" algn="tl" rotWithShape="0">
              <a:srgbClr val="333333">
                <a:alpha val="65000"/>
              </a:srgbClr>
            </a:outerShdw>
          </a:effectLst>
        </p:spPr>
      </p:pic>
      <p:pic>
        <p:nvPicPr>
          <p:cNvPr id="10" name="Imagen 9">
            <a:extLst>
              <a:ext uri="{FF2B5EF4-FFF2-40B4-BE49-F238E27FC236}">
                <a16:creationId xmlns:a16="http://schemas.microsoft.com/office/drawing/2014/main" id="{19D6B0DF-27D2-D468-D0A3-69CD5902567E}"/>
              </a:ext>
            </a:extLst>
          </p:cNvPr>
          <p:cNvPicPr>
            <a:picLocks noChangeAspect="1"/>
          </p:cNvPicPr>
          <p:nvPr/>
        </p:nvPicPr>
        <p:blipFill>
          <a:blip r:embed="rId8"/>
          <a:stretch>
            <a:fillRect/>
          </a:stretch>
        </p:blipFill>
        <p:spPr>
          <a:xfrm>
            <a:off x="4834815" y="576378"/>
            <a:ext cx="3157538" cy="1818955"/>
          </a:xfrm>
          <a:prstGeom prst="rect">
            <a:avLst/>
          </a:prstGeom>
          <a:ln>
            <a:noFill/>
          </a:ln>
          <a:effectLst>
            <a:outerShdw blurRad="292100" dist="139700" dir="2700000" algn="tl" rotWithShape="0">
              <a:srgbClr val="333333">
                <a:alpha val="65000"/>
              </a:srgbClr>
            </a:outerShdw>
          </a:effectLst>
        </p:spPr>
      </p:pic>
      <p:pic>
        <p:nvPicPr>
          <p:cNvPr id="13" name="Imagen 12">
            <a:extLst>
              <a:ext uri="{FF2B5EF4-FFF2-40B4-BE49-F238E27FC236}">
                <a16:creationId xmlns:a16="http://schemas.microsoft.com/office/drawing/2014/main" id="{13E414F5-1D14-E8F0-DC36-FF9A30DE35E9}"/>
              </a:ext>
            </a:extLst>
          </p:cNvPr>
          <p:cNvPicPr>
            <a:picLocks noChangeAspect="1"/>
          </p:cNvPicPr>
          <p:nvPr/>
        </p:nvPicPr>
        <p:blipFill>
          <a:blip r:embed="rId9"/>
          <a:stretch>
            <a:fillRect/>
          </a:stretch>
        </p:blipFill>
        <p:spPr>
          <a:xfrm>
            <a:off x="4834816" y="4773561"/>
            <a:ext cx="3157538" cy="1876103"/>
          </a:xfrm>
          <a:prstGeom prst="rect">
            <a:avLst/>
          </a:prstGeom>
          <a:ln>
            <a:noFill/>
          </a:ln>
          <a:effectLst>
            <a:outerShdw blurRad="292100" dist="139700" dir="2700000" algn="tl" rotWithShape="0">
              <a:srgbClr val="333333">
                <a:alpha val="65000"/>
              </a:srgbClr>
            </a:outerShdw>
          </a:effectLst>
        </p:spPr>
      </p:pic>
      <p:sp>
        <p:nvSpPr>
          <p:cNvPr id="16" name="CuadroTexto 15">
            <a:extLst>
              <a:ext uri="{FF2B5EF4-FFF2-40B4-BE49-F238E27FC236}">
                <a16:creationId xmlns:a16="http://schemas.microsoft.com/office/drawing/2014/main" id="{5CF0925E-76B8-0579-6A06-44C56B78E77A}"/>
              </a:ext>
            </a:extLst>
          </p:cNvPr>
          <p:cNvSpPr txBox="1"/>
          <p:nvPr/>
        </p:nvSpPr>
        <p:spPr>
          <a:xfrm>
            <a:off x="8519488" y="1830068"/>
            <a:ext cx="3493569" cy="3970318"/>
          </a:xfrm>
          <a:prstGeom prst="rect">
            <a:avLst/>
          </a:prstGeom>
          <a:noFill/>
        </p:spPr>
        <p:txBody>
          <a:bodyPr wrap="square" rtlCol="0">
            <a:spAutoFit/>
          </a:bodyPr>
          <a:lstStyle/>
          <a:p>
            <a:pPr marL="342900" indent="-342900">
              <a:buFont typeface="Arial" panose="020B0604020202020204" pitchFamily="34" charset="0"/>
              <a:buChar char="•"/>
            </a:pPr>
            <a:r>
              <a:rPr lang="es-ES" sz="2400" dirty="0"/>
              <a:t>Librero no tiene que hacer nada. </a:t>
            </a:r>
          </a:p>
          <a:p>
            <a:pPr marL="342900" indent="-342900">
              <a:buFont typeface="Arial" panose="020B0604020202020204" pitchFamily="34" charset="0"/>
              <a:buChar char="•"/>
            </a:pPr>
            <a:endParaRPr lang="es-ES" sz="2400" dirty="0"/>
          </a:p>
          <a:p>
            <a:pPr marL="342900" indent="-342900">
              <a:buFont typeface="Arial" panose="020B0604020202020204" pitchFamily="34" charset="0"/>
              <a:buChar char="•"/>
            </a:pPr>
            <a:r>
              <a:rPr lang="es-ES" sz="2400" dirty="0"/>
              <a:t>No necesitas stock.</a:t>
            </a:r>
          </a:p>
          <a:p>
            <a:pPr marL="342900" indent="-342900">
              <a:buFont typeface="Arial" panose="020B0604020202020204" pitchFamily="34" charset="0"/>
              <a:buChar char="•"/>
            </a:pPr>
            <a:endParaRPr lang="es-ES" sz="2400" dirty="0"/>
          </a:p>
          <a:p>
            <a:pPr marL="342900" indent="-342900">
              <a:buFont typeface="Arial" panose="020B0604020202020204" pitchFamily="34" charset="0"/>
              <a:buChar char="•"/>
            </a:pPr>
            <a:r>
              <a:rPr lang="es-ES" sz="2400" dirty="0"/>
              <a:t>Miles de referencias a disposición de miles de clientes a golpe de </a:t>
            </a:r>
            <a:r>
              <a:rPr lang="es-ES" sz="2400" dirty="0" err="1"/>
              <a:t>click</a:t>
            </a:r>
            <a:r>
              <a:rPr lang="es-ES" sz="2400" dirty="0"/>
              <a:t>.</a:t>
            </a:r>
          </a:p>
          <a:p>
            <a:endParaRPr lang="en-GB" dirty="0"/>
          </a:p>
          <a:p>
            <a:endParaRPr lang="en-GB" dirty="0"/>
          </a:p>
        </p:txBody>
      </p:sp>
      <p:pic>
        <p:nvPicPr>
          <p:cNvPr id="17" name="Imagen 16">
            <a:extLst>
              <a:ext uri="{FF2B5EF4-FFF2-40B4-BE49-F238E27FC236}">
                <a16:creationId xmlns:a16="http://schemas.microsoft.com/office/drawing/2014/main" id="{58958439-94CB-9295-B8AF-BC6A9BC72E68}"/>
              </a:ext>
            </a:extLst>
          </p:cNvPr>
          <p:cNvPicPr>
            <a:picLocks noChangeAspect="1"/>
          </p:cNvPicPr>
          <p:nvPr/>
        </p:nvPicPr>
        <p:blipFill>
          <a:blip r:embed="rId10"/>
          <a:stretch>
            <a:fillRect/>
          </a:stretch>
        </p:blipFill>
        <p:spPr>
          <a:xfrm>
            <a:off x="1023938" y="923072"/>
            <a:ext cx="3563782" cy="1818955"/>
          </a:xfrm>
          <a:prstGeom prst="rect">
            <a:avLst/>
          </a:prstGeom>
        </p:spPr>
      </p:pic>
    </p:spTree>
    <p:extLst>
      <p:ext uri="{BB962C8B-B14F-4D97-AF65-F5344CB8AC3E}">
        <p14:creationId xmlns:p14="http://schemas.microsoft.com/office/powerpoint/2010/main" val="27335618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4919D0-F177-4BBA-9A0B-DBA69E2ED764}"/>
              </a:ext>
            </a:extLst>
          </p:cNvPr>
          <p:cNvSpPr>
            <a:spLocks noGrp="1"/>
          </p:cNvSpPr>
          <p:nvPr>
            <p:ph type="title"/>
          </p:nvPr>
        </p:nvSpPr>
        <p:spPr>
          <a:xfrm>
            <a:off x="1023938" y="199453"/>
            <a:ext cx="8220075" cy="943547"/>
          </a:xfrm>
        </p:spPr>
        <p:txBody>
          <a:bodyPr rtlCol="0">
            <a:normAutofit/>
          </a:bodyPr>
          <a:lstStyle/>
          <a:p>
            <a:r>
              <a:rPr lang="es-ES" sz="2000" noProof="1"/>
              <a:t>La librería híbrida. El nuevo retail</a:t>
            </a:r>
          </a:p>
        </p:txBody>
      </p:sp>
      <p:pic>
        <p:nvPicPr>
          <p:cNvPr id="3" name="Imagen 2">
            <a:extLst>
              <a:ext uri="{FF2B5EF4-FFF2-40B4-BE49-F238E27FC236}">
                <a16:creationId xmlns:a16="http://schemas.microsoft.com/office/drawing/2014/main" id="{BFAD911B-0E0B-E2F8-9FB7-BAB918D9550F}"/>
              </a:ext>
            </a:extLst>
          </p:cNvPr>
          <p:cNvPicPr>
            <a:picLocks noChangeAspect="1"/>
          </p:cNvPicPr>
          <p:nvPr/>
        </p:nvPicPr>
        <p:blipFill>
          <a:blip r:embed="rId3"/>
          <a:stretch>
            <a:fillRect/>
          </a:stretch>
        </p:blipFill>
        <p:spPr>
          <a:xfrm>
            <a:off x="9244013" y="5877567"/>
            <a:ext cx="907561" cy="980431"/>
          </a:xfrm>
          <a:prstGeom prst="rect">
            <a:avLst/>
          </a:prstGeom>
        </p:spPr>
      </p:pic>
      <p:pic>
        <p:nvPicPr>
          <p:cNvPr id="6" name="Imagen 5">
            <a:extLst>
              <a:ext uri="{FF2B5EF4-FFF2-40B4-BE49-F238E27FC236}">
                <a16:creationId xmlns:a16="http://schemas.microsoft.com/office/drawing/2014/main" id="{BF8046DF-6991-4A35-D4F8-4497FD965D80}"/>
              </a:ext>
            </a:extLst>
          </p:cNvPr>
          <p:cNvPicPr>
            <a:picLocks noChangeAspect="1"/>
          </p:cNvPicPr>
          <p:nvPr/>
        </p:nvPicPr>
        <p:blipFill>
          <a:blip r:embed="rId4"/>
          <a:stretch>
            <a:fillRect/>
          </a:stretch>
        </p:blipFill>
        <p:spPr>
          <a:xfrm>
            <a:off x="10238028" y="5925059"/>
            <a:ext cx="865707" cy="865707"/>
          </a:xfrm>
          <a:prstGeom prst="rect">
            <a:avLst/>
          </a:prstGeom>
        </p:spPr>
      </p:pic>
      <p:pic>
        <p:nvPicPr>
          <p:cNvPr id="7" name="Imagen 6">
            <a:extLst>
              <a:ext uri="{FF2B5EF4-FFF2-40B4-BE49-F238E27FC236}">
                <a16:creationId xmlns:a16="http://schemas.microsoft.com/office/drawing/2014/main" id="{3ED7A467-AF7C-A2DC-CE04-CEBFF9661144}"/>
              </a:ext>
            </a:extLst>
          </p:cNvPr>
          <p:cNvPicPr>
            <a:picLocks noChangeAspect="1"/>
          </p:cNvPicPr>
          <p:nvPr/>
        </p:nvPicPr>
        <p:blipFill>
          <a:blip r:embed="rId5"/>
          <a:stretch>
            <a:fillRect/>
          </a:stretch>
        </p:blipFill>
        <p:spPr>
          <a:xfrm>
            <a:off x="11171787" y="5934928"/>
            <a:ext cx="865707" cy="865707"/>
          </a:xfrm>
          <a:prstGeom prst="rect">
            <a:avLst/>
          </a:prstGeom>
        </p:spPr>
      </p:pic>
      <p:pic>
        <p:nvPicPr>
          <p:cNvPr id="4" name="Imagen 3">
            <a:extLst>
              <a:ext uri="{FF2B5EF4-FFF2-40B4-BE49-F238E27FC236}">
                <a16:creationId xmlns:a16="http://schemas.microsoft.com/office/drawing/2014/main" id="{B845E8C0-B5A9-F075-2128-A7EA02E52CB4}"/>
              </a:ext>
            </a:extLst>
          </p:cNvPr>
          <p:cNvPicPr>
            <a:picLocks noChangeAspect="1"/>
          </p:cNvPicPr>
          <p:nvPr/>
        </p:nvPicPr>
        <p:blipFill>
          <a:blip r:embed="rId6"/>
          <a:stretch>
            <a:fillRect/>
          </a:stretch>
        </p:blipFill>
        <p:spPr>
          <a:xfrm>
            <a:off x="1653212" y="902251"/>
            <a:ext cx="2428875" cy="1885950"/>
          </a:xfrm>
          <a:prstGeom prst="rect">
            <a:avLst/>
          </a:prstGeom>
        </p:spPr>
      </p:pic>
      <p:pic>
        <p:nvPicPr>
          <p:cNvPr id="9" name="Imagen 8">
            <a:extLst>
              <a:ext uri="{FF2B5EF4-FFF2-40B4-BE49-F238E27FC236}">
                <a16:creationId xmlns:a16="http://schemas.microsoft.com/office/drawing/2014/main" id="{A1C77AA9-9F8C-9D43-67B5-742C2B5E7F21}"/>
              </a:ext>
            </a:extLst>
          </p:cNvPr>
          <p:cNvPicPr>
            <a:picLocks noChangeAspect="1"/>
          </p:cNvPicPr>
          <p:nvPr/>
        </p:nvPicPr>
        <p:blipFill>
          <a:blip r:embed="rId7"/>
          <a:stretch>
            <a:fillRect/>
          </a:stretch>
        </p:blipFill>
        <p:spPr>
          <a:xfrm>
            <a:off x="1044787" y="2404576"/>
            <a:ext cx="3645724" cy="2420322"/>
          </a:xfrm>
          <a:prstGeom prst="rect">
            <a:avLst/>
          </a:prstGeom>
          <a:ln>
            <a:noFill/>
          </a:ln>
          <a:effectLst>
            <a:outerShdw blurRad="292100" dist="139700" dir="2700000" algn="tl" rotWithShape="0">
              <a:srgbClr val="333333">
                <a:alpha val="65000"/>
              </a:srgbClr>
            </a:outerShdw>
          </a:effectLst>
        </p:spPr>
      </p:pic>
      <p:pic>
        <p:nvPicPr>
          <p:cNvPr id="11" name="Imagen 10">
            <a:extLst>
              <a:ext uri="{FF2B5EF4-FFF2-40B4-BE49-F238E27FC236}">
                <a16:creationId xmlns:a16="http://schemas.microsoft.com/office/drawing/2014/main" id="{F6631743-7445-0921-ABC2-D037E43C80A5}"/>
              </a:ext>
            </a:extLst>
          </p:cNvPr>
          <p:cNvPicPr>
            <a:picLocks noChangeAspect="1"/>
          </p:cNvPicPr>
          <p:nvPr/>
        </p:nvPicPr>
        <p:blipFill>
          <a:blip r:embed="rId8"/>
          <a:stretch>
            <a:fillRect/>
          </a:stretch>
        </p:blipFill>
        <p:spPr>
          <a:xfrm>
            <a:off x="5228277" y="279128"/>
            <a:ext cx="6376363" cy="2967358"/>
          </a:xfrm>
          <a:prstGeom prst="rect">
            <a:avLst/>
          </a:prstGeom>
        </p:spPr>
      </p:pic>
      <p:pic>
        <p:nvPicPr>
          <p:cNvPr id="12" name="Imagen 11">
            <a:extLst>
              <a:ext uri="{FF2B5EF4-FFF2-40B4-BE49-F238E27FC236}">
                <a16:creationId xmlns:a16="http://schemas.microsoft.com/office/drawing/2014/main" id="{3181F327-6AFF-A49A-DAF1-68DE6B3CCE90}"/>
              </a:ext>
            </a:extLst>
          </p:cNvPr>
          <p:cNvPicPr>
            <a:picLocks noChangeAspect="1"/>
          </p:cNvPicPr>
          <p:nvPr/>
        </p:nvPicPr>
        <p:blipFill rotWithShape="1">
          <a:blip r:embed="rId9"/>
          <a:srcRect b="22842"/>
          <a:stretch/>
        </p:blipFill>
        <p:spPr>
          <a:xfrm>
            <a:off x="5356001" y="2924057"/>
            <a:ext cx="6120914" cy="2171700"/>
          </a:xfrm>
          <a:prstGeom prst="rect">
            <a:avLst/>
          </a:prstGeom>
        </p:spPr>
      </p:pic>
      <p:pic>
        <p:nvPicPr>
          <p:cNvPr id="15" name="Imagen 14">
            <a:extLst>
              <a:ext uri="{FF2B5EF4-FFF2-40B4-BE49-F238E27FC236}">
                <a16:creationId xmlns:a16="http://schemas.microsoft.com/office/drawing/2014/main" id="{8C421C46-D2A3-0D6A-80DB-0F656334C16E}"/>
              </a:ext>
            </a:extLst>
          </p:cNvPr>
          <p:cNvPicPr>
            <a:picLocks noChangeAspect="1"/>
          </p:cNvPicPr>
          <p:nvPr/>
        </p:nvPicPr>
        <p:blipFill rotWithShape="1">
          <a:blip r:embed="rId10"/>
          <a:srcRect l="13559" t="28891" r="21368" b="40911"/>
          <a:stretch/>
        </p:blipFill>
        <p:spPr>
          <a:xfrm>
            <a:off x="1023938" y="5001878"/>
            <a:ext cx="6376363" cy="1576994"/>
          </a:xfrm>
          <a:prstGeom prst="rect">
            <a:avLst/>
          </a:prstGeom>
        </p:spPr>
      </p:pic>
    </p:spTree>
    <p:extLst>
      <p:ext uri="{BB962C8B-B14F-4D97-AF65-F5344CB8AC3E}">
        <p14:creationId xmlns:p14="http://schemas.microsoft.com/office/powerpoint/2010/main" val="152433452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Azul">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Office_36806995_TF22378848.potx" id="{85DF5566-E470-4B76-A232-C21C6F80612C}" vid="{69CBCECC-819E-48E2-AFD3-2FC385233835}"/>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F44C90D-2A62-4985-9618-3460247437B1}">
  <ds:schemaRefs>
    <ds:schemaRef ds:uri="http://schemas.microsoft.com/sharepoint/v3/contenttype/forms"/>
  </ds:schemaRefs>
</ds:datastoreItem>
</file>

<file path=customXml/itemProps2.xml><?xml version="1.0" encoding="utf-8"?>
<ds:datastoreItem xmlns:ds="http://schemas.openxmlformats.org/officeDocument/2006/customXml" ds:itemID="{788A2F88-55C5-4ED1-9541-807C65424763}">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B61EAB5F-88FC-4FAE-AE3C-037A3C365EB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Diseño Integral</Template>
  <TotalTime>1693</TotalTime>
  <Words>1518</Words>
  <Application>Microsoft Office PowerPoint</Application>
  <PresentationFormat>Panorámica</PresentationFormat>
  <Paragraphs>201</Paragraphs>
  <Slides>30</Slides>
  <Notes>30</Notes>
  <HiddenSlides>0</HiddenSlides>
  <MMClips>2</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30</vt:i4>
      </vt:variant>
    </vt:vector>
  </HeadingPairs>
  <TitlesOfParts>
    <vt:vector size="37" baseType="lpstr">
      <vt:lpstr>72 Light</vt:lpstr>
      <vt:lpstr>Arial</vt:lpstr>
      <vt:lpstr>Calibri</vt:lpstr>
      <vt:lpstr>Tw Cen MT</vt:lpstr>
      <vt:lpstr>Tw Cen MT Condensed</vt:lpstr>
      <vt:lpstr>Wingdings 3</vt:lpstr>
      <vt:lpstr>Integral</vt:lpstr>
      <vt:lpstr>LA librería híbrida. El nuevo retail</vt:lpstr>
      <vt:lpstr>La librería híbrida. El nuevo retail</vt:lpstr>
      <vt:lpstr>La librería híbrida. El nuevo retail</vt:lpstr>
      <vt:lpstr>La librería híbrida. El nuevo retail</vt:lpstr>
      <vt:lpstr>La librería híbrida. El nuevo retail</vt:lpstr>
      <vt:lpstr>La librería híbrida. El nuevo retail</vt:lpstr>
      <vt:lpstr>La librería híbrida. El nuevo retail</vt:lpstr>
      <vt:lpstr>La librería híbrida. El nuevo retail</vt:lpstr>
      <vt:lpstr>La librería híbrida. El nuevo retail</vt:lpstr>
      <vt:lpstr>La librería híbrida. El nuevo retail</vt:lpstr>
      <vt:lpstr>La librería híbrida. El nuevo retail</vt:lpstr>
      <vt:lpstr>La librería híbrida. El nuevo retail</vt:lpstr>
      <vt:lpstr>La librería híbrida. El nuevo retail</vt:lpstr>
      <vt:lpstr>La librería híbrida. El nuevo retail</vt:lpstr>
      <vt:lpstr>La librería híbrida. El nuevo retail</vt:lpstr>
      <vt:lpstr>La librería híbrida. El nuevo retail</vt:lpstr>
      <vt:lpstr>La librería híbrida. El nuevo retail</vt:lpstr>
      <vt:lpstr>La librería híbrida. El nuevo retail</vt:lpstr>
      <vt:lpstr>La librería híbrida. El nuevo retail</vt:lpstr>
      <vt:lpstr>La librería híbrida. El nuevo retail</vt:lpstr>
      <vt:lpstr>La librería híbrida. El nuevo retail</vt:lpstr>
      <vt:lpstr>La librería híbrida. El nuevo retail</vt:lpstr>
      <vt:lpstr>La librería híbrida. El nuevo retail</vt:lpstr>
      <vt:lpstr>La librería híbrida. El nuevo retail</vt:lpstr>
      <vt:lpstr>La librería híbrida. El nuevo retail</vt:lpstr>
      <vt:lpstr>La librería híbrida. El nuevo retail</vt:lpstr>
      <vt:lpstr>La librería híbrida. El nuevo retail</vt:lpstr>
      <vt:lpstr>La librería híbrida. El nuevo retail</vt:lpstr>
      <vt:lpstr>La librería híbrida. El nuevo retail</vt:lpstr>
      <vt:lpstr>La librería híbrida. El nuevo retail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librería híbrida. El nuevo retail</dc:title>
  <dc:creator>MARCIAL PONS</dc:creator>
  <cp:lastModifiedBy>MARCIAL PONS</cp:lastModifiedBy>
  <cp:revision>20</cp:revision>
  <dcterms:created xsi:type="dcterms:W3CDTF">2022-06-18T15:17:32Z</dcterms:created>
  <dcterms:modified xsi:type="dcterms:W3CDTF">2022-06-19T20:58:58Z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